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45"/>
  </p:notesMasterIdLst>
  <p:sldIdLst>
    <p:sldId id="256" r:id="rId2"/>
    <p:sldId id="257" r:id="rId3"/>
    <p:sldId id="258" r:id="rId4"/>
    <p:sldId id="259" r:id="rId5"/>
    <p:sldId id="260" r:id="rId6"/>
    <p:sldId id="261" r:id="rId7"/>
    <p:sldId id="262" r:id="rId8"/>
    <p:sldId id="263" r:id="rId9"/>
    <p:sldId id="299" r:id="rId10"/>
    <p:sldId id="264" r:id="rId11"/>
    <p:sldId id="265" r:id="rId12"/>
    <p:sldId id="266" r:id="rId13"/>
    <p:sldId id="267" r:id="rId14"/>
    <p:sldId id="268" r:id="rId15"/>
    <p:sldId id="269" r:id="rId16"/>
    <p:sldId id="270" r:id="rId17"/>
    <p:sldId id="271" r:id="rId18"/>
    <p:sldId id="272" r:id="rId19"/>
    <p:sldId id="298"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7" r:id="rId34"/>
    <p:sldId id="288" r:id="rId35"/>
    <p:sldId id="289" r:id="rId36"/>
    <p:sldId id="290" r:id="rId37"/>
    <p:sldId id="291" r:id="rId38"/>
    <p:sldId id="292" r:id="rId39"/>
    <p:sldId id="293" r:id="rId40"/>
    <p:sldId id="294" r:id="rId41"/>
    <p:sldId id="295" r:id="rId42"/>
    <p:sldId id="296" r:id="rId43"/>
    <p:sldId id="29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4"/>
    <p:restoredTop sz="68231"/>
  </p:normalViewPr>
  <p:slideViewPr>
    <p:cSldViewPr snapToGrid="0" snapToObjects="1">
      <p:cViewPr varScale="1">
        <p:scale>
          <a:sx n="85" d="100"/>
          <a:sy n="85" d="100"/>
        </p:scale>
        <p:origin x="17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Perceives states state, operates persistently, adapts to change, pursues, creates goals, etc.</a:t>
            </a:r>
          </a:p>
          <a:p>
            <a:endParaRPr lang="en-US" dirty="0"/>
          </a:p>
          <a:p>
            <a:r>
              <a:rPr lang="en-US" dirty="0"/>
              <a:t>Today, we’re going to dive a little bit more in into what makes up an agent, and the environments that they live in. There’s a lot of terminology used to describe different types of problems you might find, and one of the big goals for today is to feel comfortable with that vocab.</a:t>
            </a:r>
          </a:p>
        </p:txBody>
      </p:sp>
      <p:sp>
        <p:nvSpPr>
          <p:cNvPr id="4" name="Slide Number Placeholder 3"/>
          <p:cNvSpPr>
            <a:spLocks noGrp="1"/>
          </p:cNvSpPr>
          <p:nvPr>
            <p:ph type="sldNum" sz="quarter" idx="5"/>
          </p:nvPr>
        </p:nvSpPr>
        <p:spPr/>
        <p:txBody>
          <a:bodyPr/>
          <a:lstStyle/>
          <a:p>
            <a:fld id="{841EF36A-4186-2643-B0EB-B06B50C1DAA3}" type="slidenum">
              <a:rPr lang="en-US" smtClean="0"/>
              <a:t>2</a:t>
            </a:fld>
            <a:endParaRPr lang="en-US"/>
          </a:p>
        </p:txBody>
      </p:sp>
    </p:spTree>
    <p:extLst>
      <p:ext uri="{BB962C8B-B14F-4D97-AF65-F5344CB8AC3E}">
        <p14:creationId xmlns:p14="http://schemas.microsoft.com/office/powerpoint/2010/main" val="111390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23457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96529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percept sequence can get arbitrarily long!</a:t>
            </a:r>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242681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seems good and reasonable.</a:t>
            </a:r>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95998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seems good and reasonable.</a:t>
            </a:r>
          </a:p>
          <a:p>
            <a:endParaRPr lang="en-US" dirty="0"/>
          </a:p>
          <a:p>
            <a:r>
              <a:rPr lang="en-US" dirty="0"/>
              <a:t>What will our best agent look like?</a:t>
            </a:r>
          </a:p>
          <a:p>
            <a:endParaRPr lang="en-US" dirty="0"/>
          </a:p>
          <a:p>
            <a:r>
              <a:rPr lang="en-US" dirty="0"/>
              <a:t>Well, it would suck up the dirt, and then instead of wasting precious time exploring other rooms, WHERE THER EMIGHT NOT EVEN BE ANY DIRT, let’s just make this room dirty again! Dump that dirt right back out so you can suck it up again! Boom! Two points now! And then dump it out again, and suck it up again! While all those other dumb agents are wasting precious battery life exploring the world, this little fella is </a:t>
            </a:r>
            <a:r>
              <a:rPr lang="en-US" dirty="0" err="1"/>
              <a:t>rackin</a:t>
            </a:r>
            <a:r>
              <a:rPr lang="en-US" dirty="0"/>
              <a:t>’ up the points.</a:t>
            </a:r>
          </a:p>
          <a:p>
            <a:endParaRPr lang="en-US" dirty="0"/>
          </a:p>
          <a:p>
            <a:r>
              <a:rPr lang="en-US" dirty="0"/>
              <a:t>Which, I mean, is what we asked for! Maybe the agent is </a:t>
            </a:r>
            <a:r>
              <a:rPr lang="en-US" dirty="0" err="1"/>
              <a:t>kinda</a:t>
            </a:r>
            <a:r>
              <a:rPr lang="en-US" dirty="0"/>
              <a:t> deluding itself, but it figured out the way to optimize the performance measure, and that’s what a “rational agent” does.</a:t>
            </a:r>
          </a:p>
          <a:p>
            <a:endParaRPr lang="en-US" dirty="0"/>
          </a:p>
          <a:p>
            <a:r>
              <a:rPr lang="en-US" dirty="0"/>
              <a:t>So it’s up to us to reward the correct behavior…</a:t>
            </a:r>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3189499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this can be knotty</a:t>
            </a:r>
          </a:p>
          <a:p>
            <a:r>
              <a:rPr lang="en-US" dirty="0"/>
              <a:t>--rewards cleanest house “on average”</a:t>
            </a:r>
          </a:p>
          <a:p>
            <a:r>
              <a:rPr lang="en-US" dirty="0"/>
              <a:t>--but two ways to achieve that average: a house that is super clean for a little bit, and then super dirty</a:t>
            </a:r>
          </a:p>
          <a:p>
            <a:r>
              <a:rPr lang="en-US" dirty="0"/>
              <a:t>--OR, a house that is always kind of average.</a:t>
            </a:r>
          </a:p>
          <a:p>
            <a:r>
              <a:rPr lang="en-US" dirty="0"/>
              <a:t>--Might seem silly, but has some deep philosophical (and practical/functional) questions: what do we prefer, a life of high highs and low lows, or a life that’s always generally pretty good?</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360140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rational at any given time depends on four things:</a:t>
            </a:r>
          </a:p>
          <a:p>
            <a:r>
              <a:rPr lang="en-US" dirty="0"/>
              <a:t>*The performance measure: what we actually want or are looking for. We just saw how this isn’t always as simple as one might think.</a:t>
            </a:r>
          </a:p>
          <a:p>
            <a:r>
              <a:rPr lang="en-US" dirty="0"/>
              <a:t>*The percept sequence to date: everything that the agent has perceived about the environment. If we *know* the agent has perceived something important but doesn’t take that into it’s decision making process, that won’t seem rational!</a:t>
            </a:r>
          </a:p>
          <a:p>
            <a:r>
              <a:rPr lang="en-US" dirty="0"/>
              <a:t>*The agent’s prior knowledge – One could imagine an agent in vacuum world that knows ahead of time that every room starts off dirty. If it starts in room A, even if it hasn’t moved to room B yet, and thus hasn’t perceived anything about room B, it still can be confident that it needs to be visited. Or could be as simple as knowing the geography (e.g., B is right A, A is left of B).</a:t>
            </a:r>
          </a:p>
          <a:p>
            <a:r>
              <a:rPr lang="en-US" dirty="0"/>
              <a:t>*The actions available – imagine that there’s like, a bag of flour spilling out onto the floor. Our robot doesn’t have the actuators/actions to pick up the bag, so it seems fine that it’s just picking up the flour. BUT if a human came in, saw a bag of flour spilling on the ground, and *didn’t* correct the flour and instead just got a broom and cleaned up the flour as more and more was spilling, we probably wouldn’t view that as *irrational* since humans have more actions than the vacuum robot! And note that available actions might change over time. Maybe the robot can only suck if his bag is empty.</a:t>
            </a:r>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2794301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Was that very first vacuum agent function rational (the “if clean, move to the other room, if dirty suck” one)?</a:t>
            </a:r>
          </a:p>
          <a:p>
            <a:endParaRPr lang="en-US" dirty="0"/>
          </a:p>
          <a:p>
            <a:r>
              <a:rPr lang="en-US" dirty="0"/>
              <a:t>Depends on performance measure! We didn’t define it before – if we say one point for each clean square at each time step over a “lifetime” of 1000 time steps.</a:t>
            </a:r>
          </a:p>
          <a:p>
            <a:endParaRPr lang="en-US" dirty="0"/>
          </a:p>
          <a:p>
            <a:r>
              <a:rPr lang="en-US" dirty="0"/>
              <a:t>Under those circumstances, yes, seems rational. BUT, it will oscillate back and forth forever. That’s fine given this set up.</a:t>
            </a:r>
          </a:p>
          <a:p>
            <a:endParaRPr lang="en-US" dirty="0"/>
          </a:p>
          <a:p>
            <a:r>
              <a:rPr lang="en-US" dirty="0"/>
              <a:t>But what if we included a penalty for moving – left and right, i.e., for needless energy expenditure? Now it isn’t rational; needs to keep track of if rooms it’s </a:t>
            </a:r>
            <a:r>
              <a:rPr lang="en-US" dirty="0" err="1"/>
              <a:t>aleady</a:t>
            </a:r>
            <a:r>
              <a:rPr lang="en-US" dirty="0"/>
              <a:t> been to are clean.</a:t>
            </a:r>
          </a:p>
          <a:p>
            <a:endParaRPr lang="en-US" dirty="0"/>
          </a:p>
          <a:p>
            <a:r>
              <a:rPr lang="en-US" dirty="0"/>
              <a:t>What if rooms can dirty again over time? Need to create some mechanism for it to “double check” on rooms in the past.</a:t>
            </a:r>
          </a:p>
          <a:p>
            <a:endParaRPr lang="en-US" dirty="0"/>
          </a:p>
          <a:p>
            <a:r>
              <a:rPr lang="en-US" dirty="0"/>
              <a:t>Again, rationality depends on all of these things!</a:t>
            </a:r>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1021705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Was that very first vacuum agent function rational (the “if clean, move to the other room, if dirty suck” one)?</a:t>
            </a:r>
          </a:p>
          <a:p>
            <a:endParaRPr lang="en-US" dirty="0"/>
          </a:p>
          <a:p>
            <a:r>
              <a:rPr lang="en-US" dirty="0"/>
              <a:t>Depends on performance measure! We didn’t define it before – if we say one point for each clean square at each time step over a “lifetime” of 1000 time steps.</a:t>
            </a:r>
          </a:p>
          <a:p>
            <a:endParaRPr lang="en-US" dirty="0"/>
          </a:p>
          <a:p>
            <a:r>
              <a:rPr lang="en-US" dirty="0"/>
              <a:t>Under those circumstances, yes, seems rational. BUT, it will oscillate back and forth forever. That’s fine given this set up.</a:t>
            </a:r>
          </a:p>
          <a:p>
            <a:endParaRPr lang="en-US" dirty="0"/>
          </a:p>
          <a:p>
            <a:r>
              <a:rPr lang="en-US" dirty="0"/>
              <a:t>But what if we included a penalty for moving – left and right, i.e., for needless energy expenditure? Now it isn’t rational; needs to keep track of if rooms it’s </a:t>
            </a:r>
            <a:r>
              <a:rPr lang="en-US" dirty="0" err="1"/>
              <a:t>aleady</a:t>
            </a:r>
            <a:r>
              <a:rPr lang="en-US" dirty="0"/>
              <a:t> been to are clean.</a:t>
            </a:r>
          </a:p>
          <a:p>
            <a:endParaRPr lang="en-US" dirty="0"/>
          </a:p>
          <a:p>
            <a:r>
              <a:rPr lang="en-US" dirty="0"/>
              <a:t>What if rooms can dirty again over time? Need to create some mechanism for it to “double check” on rooms in the past.</a:t>
            </a:r>
          </a:p>
          <a:p>
            <a:endParaRPr lang="en-US" dirty="0"/>
          </a:p>
          <a:p>
            <a:r>
              <a:rPr lang="en-US" dirty="0"/>
              <a:t>Again, rationality depends on all of these things!</a:t>
            </a:r>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888820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Walking along Champs-Elysée (a really big road in Paris)</a:t>
            </a:r>
          </a:p>
          <a:p>
            <a:endParaRPr lang="en-US" dirty="0"/>
          </a:p>
          <a:p>
            <a:r>
              <a:rPr lang="en-US" dirty="0"/>
              <a:t>Then a friend waves to you from across the street. The traffic is unusually clear, you can see for miles in both directions, there are no cars, so you say, what the heck, I’ll cross!</a:t>
            </a:r>
          </a:p>
          <a:p>
            <a:endParaRPr lang="en-US" dirty="0"/>
          </a:p>
          <a:p>
            <a:r>
              <a:rPr lang="en-US" dirty="0"/>
              <a:t>However, meanwhile, James Bond or the Rock or someone is caught in a life or death battle on an airplane flying overhead, and the top secret government car prototype falls out of the cargo hold.</a:t>
            </a:r>
          </a:p>
          <a:p>
            <a:endParaRPr lang="en-US" dirty="0"/>
          </a:p>
          <a:p>
            <a:r>
              <a:rPr lang="en-US" dirty="0"/>
              <a:t>And it just so happens to land directly on you as you were crossing the street, crushing you flat.</a:t>
            </a:r>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231501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got our little iron giant buddy here. What is the most likely “sensor” that he has here?</a:t>
            </a:r>
          </a:p>
          <a:p>
            <a:r>
              <a:rPr lang="en-US" dirty="0"/>
              <a:t>--Yeah, his eyes! They’ve probably got cameras or something that let him look around!</a:t>
            </a:r>
          </a:p>
          <a:p>
            <a:endParaRPr lang="en-US" dirty="0"/>
          </a:p>
          <a:p>
            <a:r>
              <a:rPr lang="en-US" dirty="0"/>
              <a:t>What actuators do we see? What are the most obvious ones?</a:t>
            </a:r>
          </a:p>
          <a:p>
            <a:r>
              <a:rPr lang="en-US" dirty="0"/>
              <a:t>--Probably his hands!</a:t>
            </a:r>
          </a:p>
          <a:p>
            <a:endParaRPr lang="en-US" dirty="0"/>
          </a:p>
          <a:p>
            <a:r>
              <a:rPr lang="en-US" dirty="0"/>
              <a:t>Anything else?</a:t>
            </a:r>
          </a:p>
          <a:p>
            <a:r>
              <a:rPr lang="en-US" dirty="0"/>
              <a:t>--He’s got like a stereo or something in his mouth, some audio out so he can make noises!</a:t>
            </a:r>
          </a:p>
        </p:txBody>
      </p:sp>
      <p:sp>
        <p:nvSpPr>
          <p:cNvPr id="4" name="Slide Number Placeholder 3"/>
          <p:cNvSpPr>
            <a:spLocks noGrp="1"/>
          </p:cNvSpPr>
          <p:nvPr>
            <p:ph type="sldNum" sz="quarter" idx="5"/>
          </p:nvPr>
        </p:nvSpPr>
        <p:spPr/>
        <p:txBody>
          <a:bodyPr/>
          <a:lstStyle/>
          <a:p>
            <a:fld id="{841EF36A-4186-2643-B0EB-B06B50C1DAA3}" type="slidenum">
              <a:rPr lang="en-US" smtClean="0"/>
              <a:t>3</a:t>
            </a:fld>
            <a:endParaRPr lang="en-US"/>
          </a:p>
        </p:txBody>
      </p:sp>
    </p:spTree>
    <p:extLst>
      <p:ext uri="{BB962C8B-B14F-4D97-AF65-F5344CB8AC3E}">
        <p14:creationId xmlns:p14="http://schemas.microsoft.com/office/powerpoint/2010/main" val="2415542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set-up, though crossing a big street is always dangerous, crossing still seemed rational, and the untimely demise was an unfortunate fluke.</a:t>
            </a:r>
          </a:p>
          <a:p>
            <a:endParaRPr lang="en-US" dirty="0"/>
          </a:p>
          <a:p>
            <a:r>
              <a:rPr lang="en-US" dirty="0"/>
              <a:t>Agents aren’t expected to be omniscient, especially not in the real world.</a:t>
            </a:r>
          </a:p>
          <a:p>
            <a:endParaRPr lang="en-US" dirty="0"/>
          </a:p>
          <a:p>
            <a:r>
              <a:rPr lang="en-US" dirty="0"/>
              <a:t>We would need to invent time machines and crystal balls to be able to account for everything.</a:t>
            </a:r>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1185416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be an example of modifying a future percept in this crossing the street example?</a:t>
            </a:r>
          </a:p>
          <a:p>
            <a:endParaRPr lang="en-US" dirty="0"/>
          </a:p>
          <a:p>
            <a:r>
              <a:rPr lang="en-US" dirty="0"/>
              <a:t>Failing to look up wasn’t too big of a sin, because rarely things fall down on our heads. Looking both ways before crossing the street, however, is *very* important. The risk of danger from failing to do so is too great!</a:t>
            </a:r>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4047604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Dung Beetle doesn’t do perceiving or learning, it just “acts correctly” – it’s behavior is:</a:t>
            </a:r>
          </a:p>
          <a:p>
            <a:r>
              <a:rPr lang="en-US" dirty="0"/>
              <a:t>--roll up a lot of dung</a:t>
            </a:r>
          </a:p>
          <a:p>
            <a:r>
              <a:rPr lang="en-US" dirty="0"/>
              <a:t>--plug the entrance to its nest to protect its eggs.</a:t>
            </a:r>
          </a:p>
          <a:p>
            <a:r>
              <a:rPr lang="en-US" dirty="0"/>
              <a:t>--But if the ball of dung is removed from it’s hands </a:t>
            </a:r>
            <a:r>
              <a:rPr lang="en-US" dirty="0" err="1"/>
              <a:t>en</a:t>
            </a:r>
            <a:r>
              <a:rPr lang="en-US" dirty="0"/>
              <a:t> route, it will *still continue the route* -- it made the decision “OK! Time to go home!” And it doesn’t take the time to perceive anything else again until it pantomimes plugging the hole with the nonexistent dung ball.</a:t>
            </a:r>
          </a:p>
          <a:p>
            <a:r>
              <a:rPr lang="en-US" dirty="0"/>
              <a:t>--Evolution has taught it “once you get to this point, everything is probably going to be fine” and when it ISN’T fine it has no mechanism for correction.</a:t>
            </a:r>
          </a:p>
          <a:p>
            <a:endParaRPr lang="en-US" dirty="0"/>
          </a:p>
          <a:p>
            <a:r>
              <a:rPr lang="en-US" dirty="0"/>
              <a:t>The </a:t>
            </a:r>
            <a:r>
              <a:rPr lang="en-US" dirty="0" err="1"/>
              <a:t>sphex</a:t>
            </a:r>
            <a:r>
              <a:rPr lang="en-US" dirty="0"/>
              <a:t> wasp is another example.</a:t>
            </a:r>
          </a:p>
          <a:p>
            <a:r>
              <a:rPr lang="en-US" dirty="0"/>
              <a:t>--captures caterpillars and other bugs, drags it to burrow in anticipation of being a snack for eggs.</a:t>
            </a:r>
          </a:p>
          <a:p>
            <a:r>
              <a:rPr lang="en-US" dirty="0"/>
              <a:t>--Before taking it inside, goes into the burrow to check that everything is OK.</a:t>
            </a:r>
          </a:p>
          <a:p>
            <a:r>
              <a:rPr lang="en-US" dirty="0"/>
              <a:t>--Normally: comes out, finds caterpillar where it left it, drags it inside.</a:t>
            </a:r>
          </a:p>
          <a:p>
            <a:r>
              <a:rPr lang="en-US" dirty="0"/>
              <a:t>--BUT: if caterpillar is moved by JUST A LITTLE BIT – wasp reverts back to “drag” behavior – drags it the couple inches in front of the burrow, goes back inside to double check the burrow, even though it was *just there* and it’s *probably still fine*</a:t>
            </a:r>
          </a:p>
          <a:p>
            <a:r>
              <a:rPr lang="en-US" dirty="0"/>
              <a:t>--And if the caterpillar is moved again, will do this again and again and again. Doesn’t recognize or learn that this plan is failing, and thus can’t change it.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1048476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Autonomy may come with time.</a:t>
            </a:r>
          </a:p>
          <a:p>
            <a:endParaRPr lang="en-US" dirty="0"/>
          </a:p>
          <a:p>
            <a:r>
              <a:rPr lang="en-US" dirty="0"/>
              <a:t>--This is not to say that initial knowledge is bad.</a:t>
            </a:r>
          </a:p>
          <a:p>
            <a:r>
              <a:rPr lang="en-US" dirty="0"/>
              <a:t>--We just want to supplement that with the capacity to learn / to perceive the current state.</a:t>
            </a:r>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1731691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talked a little bit about what goes into an agent here…</a:t>
            </a:r>
          </a:p>
          <a:p>
            <a:endParaRPr lang="en-US" dirty="0"/>
          </a:p>
          <a:p>
            <a:r>
              <a:rPr lang="en-US" dirty="0"/>
              <a:t>Let’s go into more detail about properties of environments.</a:t>
            </a:r>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1937494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We’re </a:t>
            </a:r>
            <a:r>
              <a:rPr lang="en-US" sz="1900" dirty="0" err="1"/>
              <a:t>gonna</a:t>
            </a:r>
            <a:r>
              <a:rPr lang="en-US" sz="1900" dirty="0"/>
              <a:t> go through these one by one.</a:t>
            </a:r>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217819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Missing due to agent’s state – vacuum bot with sensors that only allow it to see the current room its in but not others. As agent’s state changes, it’s ability to perceive other things (maybe at the expense of what it perceived before) comes.</a:t>
            </a:r>
          </a:p>
          <a:p>
            <a:pPr marL="274320" lvl="1" indent="0">
              <a:buNone/>
            </a:pPr>
            <a:endParaRPr lang="en-US" sz="1900" dirty="0"/>
          </a:p>
          <a:p>
            <a:pPr marL="274320" lvl="1" indent="0">
              <a:buNone/>
            </a:pPr>
            <a:r>
              <a:rPr lang="en-US" sz="1900" dirty="0"/>
              <a:t>Sensors are missing or malfunctioning – our poor agent might be damaged or broken.</a:t>
            </a:r>
          </a:p>
          <a:p>
            <a:pPr marL="274320" lvl="1" indent="0">
              <a:buNone/>
            </a:pPr>
            <a:endParaRPr lang="en-US" sz="1900" dirty="0"/>
          </a:p>
          <a:p>
            <a:pPr marL="274320" lvl="1" indent="0">
              <a:buNone/>
            </a:pPr>
            <a:r>
              <a:rPr lang="en-US" sz="1900" dirty="0"/>
              <a:t>Sensory data is noisy – it’s hard for it to tell what it is perceiving, exactly.</a:t>
            </a:r>
          </a:p>
          <a:p>
            <a:pPr marL="274320" lvl="1" indent="0">
              <a:buNone/>
            </a:pPr>
            <a:endParaRPr lang="en-US" sz="1900" dirty="0"/>
          </a:p>
          <a:p>
            <a:pPr marL="274320" lvl="1" indent="0">
              <a:buNone/>
            </a:pPr>
            <a:r>
              <a:rPr lang="en-US" sz="1900" dirty="0"/>
              <a:t>Unobservable, goals can actually still be achievable! We’ll discuss how later.</a:t>
            </a:r>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1145748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We’ve talked about what a “rational agent” is and what “is” an agent, it should be noted that there isn’t necessarily a hard and fast rule about when something “becomes” an agent, or is considered an agent. Something is an agent when it becomes convenient to apply these concepts and notions to it.</a:t>
            </a:r>
          </a:p>
          <a:p>
            <a:pPr marL="274320" lvl="1" indent="0">
              <a:buNone/>
            </a:pPr>
            <a:endParaRPr lang="en-US" sz="1900" dirty="0"/>
          </a:p>
          <a:p>
            <a:pPr marL="274320" lvl="1" indent="0">
              <a:buNone/>
            </a:pPr>
            <a:r>
              <a:rPr lang="en-US" sz="1900" dirty="0"/>
              <a:t>Competitive: maximize one’s performance measure might hurt another’s performance. Chess is a good example – moves that are good one for one are de factor bad for the other.</a:t>
            </a:r>
          </a:p>
          <a:p>
            <a:pPr marL="274320" lvl="1" indent="0">
              <a:buNone/>
            </a:pPr>
            <a:endParaRPr lang="en-US" sz="1900" dirty="0"/>
          </a:p>
          <a:p>
            <a:pPr marL="274320" lvl="1" indent="0">
              <a:buNone/>
            </a:pPr>
            <a:r>
              <a:rPr lang="en-US" sz="1900" dirty="0"/>
              <a:t>Cooperative: both are maximized through team work. Imagine self driving cars – it is in everyone’s best interest to avoid crashing into each other.</a:t>
            </a:r>
          </a:p>
          <a:p>
            <a:pPr marL="274320" lvl="1" indent="0">
              <a:buNone/>
            </a:pPr>
            <a:endParaRPr lang="en-US" sz="1900" dirty="0"/>
          </a:p>
          <a:p>
            <a:pPr marL="274320" lvl="1" indent="0">
              <a:buNone/>
            </a:pPr>
            <a:r>
              <a:rPr lang="en-US" sz="1900" dirty="0"/>
              <a:t>Mix of Both: really, the driving is also KIND of competitive, because only one car can occupy a physical spot at a time (valuable for when there’s only one parking space, for example). So, yes, no one wants to crash into each other, but you also </a:t>
            </a:r>
            <a:r>
              <a:rPr lang="en-US" sz="1900" dirty="0" err="1"/>
              <a:t>kinda</a:t>
            </a:r>
            <a:r>
              <a:rPr lang="en-US" sz="1900" dirty="0"/>
              <a:t> want to get where you’re going before the other guy.</a:t>
            </a:r>
          </a:p>
          <a:p>
            <a:pPr marL="274320" lvl="1" indent="0">
              <a:buNone/>
            </a:pPr>
            <a:endParaRPr lang="en-US" sz="1900" dirty="0"/>
          </a:p>
          <a:p>
            <a:pPr marL="274320" lvl="1" indent="0">
              <a:buNone/>
            </a:pPr>
            <a:r>
              <a:rPr lang="en-US" sz="1900" dirty="0"/>
              <a:t>Randomized Behavior becomes rational, sometimes, in situations like these, because it helps avoid the pitfalls of predictability.</a:t>
            </a:r>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2681450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Deterministic means that if we know what state we are in, every single time we are in that same state, if we take the same action, it will produce the same result, i.e., it will take us to the same other state every time.</a:t>
            </a:r>
          </a:p>
          <a:p>
            <a:pPr marL="274320" lvl="1" indent="0">
              <a:buNone/>
            </a:pPr>
            <a:endParaRPr lang="en-US" sz="1900" dirty="0"/>
          </a:p>
          <a:p>
            <a:pPr marL="274320" lvl="1" indent="0">
              <a:buNone/>
            </a:pPr>
            <a:r>
              <a:rPr lang="en-US" sz="1900" dirty="0"/>
              <a:t>Uncertain means we don’t have that luxury.</a:t>
            </a:r>
          </a:p>
          <a:p>
            <a:pPr marL="274320" lvl="1" indent="0">
              <a:buNone/>
            </a:pPr>
            <a:endParaRPr lang="en-US" sz="1900" dirty="0"/>
          </a:p>
          <a:p>
            <a:pPr marL="274320" lvl="1" indent="0">
              <a:buNone/>
            </a:pPr>
            <a:r>
              <a:rPr lang="en-US" sz="1900" dirty="0"/>
              <a:t>-- partially observable – maybe our dirt sensor is broken, so we aren’t sure if the “suck” action is going to make the room clean and add stuff to our vacuum bag, or if it will do nothing.</a:t>
            </a:r>
          </a:p>
          <a:p>
            <a:pPr marL="274320" lvl="1" indent="0">
              <a:buNone/>
            </a:pPr>
            <a:endParaRPr lang="en-US" sz="1900" dirty="0"/>
          </a:p>
          <a:p>
            <a:pPr marL="274320" lvl="1" indent="0">
              <a:buNone/>
            </a:pPr>
            <a:r>
              <a:rPr lang="en-US" sz="1900" dirty="0"/>
              <a:t>-- action is unpredictable – maybe we are in a multi-agent environment, and as an autonomous car we turn on our turn signal, and we aren’t sure if it it’s going to make the other agent go faster, or give us more space.</a:t>
            </a:r>
          </a:p>
          <a:p>
            <a:pPr marL="274320" lvl="1" indent="0">
              <a:buNone/>
            </a:pPr>
            <a:endParaRPr lang="en-US" sz="1900" dirty="0"/>
          </a:p>
          <a:p>
            <a:pPr marL="274320" lvl="1" indent="0">
              <a:buNone/>
            </a:pPr>
            <a:r>
              <a:rPr lang="en-US" sz="1900" dirty="0"/>
              <a:t>Stochastic would be a coin-flip – we don’t know if it will be heads or tails, but we know there is a 50 percent chance for either.</a:t>
            </a:r>
          </a:p>
          <a:p>
            <a:pPr marL="274320" lvl="1" indent="0">
              <a:buNone/>
            </a:pPr>
            <a:endParaRPr lang="en-US" sz="1900" dirty="0"/>
          </a:p>
          <a:p>
            <a:pPr marL="274320" lvl="1" indent="0">
              <a:buNone/>
            </a:pPr>
            <a:r>
              <a:rPr lang="en-US" sz="1900" dirty="0"/>
              <a:t>Nondeterministic: that “how the other car behaves” example is a good one. You can’t say “X percent of the time the person will cut you off.” Unless you see the same person on your route every day begin to pick up on patterns of behavior. </a:t>
            </a:r>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1874877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Episodic: kind of like an episode of a sitcom – doesn’t matter what crazy adventures they get into one week, every returns to baseline next week. You can imagine if you had a robot identifying defective parts on an assembly line – It looks at one thing, makes its decision if it’s good or bad, and that decision has no bearing on the next item it looks at. They are looked at in isolation of each other.</a:t>
            </a:r>
          </a:p>
          <a:p>
            <a:pPr marL="274320" lvl="1" indent="0">
              <a:buNone/>
            </a:pPr>
            <a:endParaRPr lang="en-US" sz="1900" dirty="0"/>
          </a:p>
          <a:p>
            <a:pPr marL="274320" lvl="1" indent="0">
              <a:buNone/>
            </a:pPr>
            <a:r>
              <a:rPr lang="en-US" sz="1900" dirty="0"/>
              <a:t>Sequential: you make one choice, and all subsequent choices depend on it – like every move made in chess, or in driving the car, your speed, location, direction, relative safety, etc. are all dependent on what you did the moment before, which built off of the previous moment, etc. The idea that short-term actions have long-term consequences.</a:t>
            </a:r>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2817978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the idea that the agent is inside of some environment and it “reads in” data, it takes in input about the environment, via its sensors. It then takes what it learns and it “does something” to decide what to do next, what course of action would make it happiest. And then, once it’s figured it out, it then calls upon it’s actuators to be the change it wishes to see in the world, and to affect it’s environment to suit it’s needs.</a:t>
            </a:r>
          </a:p>
        </p:txBody>
      </p:sp>
      <p:sp>
        <p:nvSpPr>
          <p:cNvPr id="4" name="Slide Number Placeholder 3"/>
          <p:cNvSpPr>
            <a:spLocks noGrp="1"/>
          </p:cNvSpPr>
          <p:nvPr>
            <p:ph type="sldNum" sz="quarter" idx="5"/>
          </p:nvPr>
        </p:nvSpPr>
        <p:spPr/>
        <p:txBody>
          <a:bodyPr/>
          <a:lstStyle/>
          <a:p>
            <a:fld id="{841EF36A-4186-2643-B0EB-B06B50C1DAA3}" type="slidenum">
              <a:rPr lang="en-US" smtClean="0"/>
              <a:t>4</a:t>
            </a:fld>
            <a:endParaRPr lang="en-US"/>
          </a:p>
        </p:txBody>
      </p:sp>
    </p:spTree>
    <p:extLst>
      <p:ext uri="{BB962C8B-B14F-4D97-AF65-F5344CB8AC3E}">
        <p14:creationId xmlns:p14="http://schemas.microsoft.com/office/powerpoint/2010/main" val="4094373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Dynamic: “asking the agent what it wants to do” as it changes. If the agent hasn’t decided yet, that counts as deciding to “do nothing” and keep deliberating.</a:t>
            </a:r>
          </a:p>
          <a:p>
            <a:pPr marL="274320" lvl="1" indent="0">
              <a:buNone/>
            </a:pPr>
            <a:endParaRPr lang="en-US" sz="1900" dirty="0"/>
          </a:p>
          <a:p>
            <a:pPr marL="274320" lvl="1" indent="0">
              <a:buNone/>
            </a:pPr>
            <a:r>
              <a:rPr lang="en-US" sz="1900" dirty="0"/>
              <a:t>Semi-dynamic: the environment itself isn’t changing on its own, BUT the agent’s performance score does change with the passage of time (e.g., playing chess with a clock – the faster you make the choice the better, but while it is your turn, the world itself is remaining static.</a:t>
            </a:r>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329044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endParaRPr lang="en-US" sz="1900" dirty="0"/>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3232900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And although this might feel like it has some overlap with previous concepts, it’s different!</a:t>
            </a:r>
          </a:p>
          <a:p>
            <a:pPr marL="274320" lvl="1" indent="0">
              <a:buNone/>
            </a:pPr>
            <a:endParaRPr lang="en-US" sz="1900" dirty="0"/>
          </a:p>
          <a:p>
            <a:pPr marL="274320" lvl="1" indent="0">
              <a:buNone/>
            </a:pPr>
            <a:r>
              <a:rPr lang="en-US" sz="1900" dirty="0"/>
              <a:t>For example, something can be known and partially-observable – a game of Solitaire. One can know all the rules of the game, understand how to play it, but the game itself is only partially observable; you don’t know the sequence of cards that are face down in the deck.</a:t>
            </a:r>
          </a:p>
          <a:p>
            <a:pPr marL="274320" lvl="1" indent="0">
              <a:buNone/>
            </a:pPr>
            <a:endParaRPr lang="en-US" sz="1900" dirty="0"/>
          </a:p>
          <a:p>
            <a:pPr marL="274320" lvl="1" indent="0">
              <a:buNone/>
            </a:pPr>
            <a:r>
              <a:rPr lang="en-US" sz="1900" dirty="0"/>
              <a:t>Conversely, things can be unknown and fully-observable as well. Say you are playing a video game</a:t>
            </a:r>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2520158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So, these are all of the environments that we have. And as you might be able to tell…</a:t>
            </a:r>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1037272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These are the easy environments</a:t>
            </a:r>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388880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So, these are all of the environments that we have. And as you might be able to tell…</a:t>
            </a:r>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2234674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So, let’s use our new vocab to define some environments.</a:t>
            </a:r>
          </a:p>
          <a:p>
            <a:pPr marL="274320" lvl="1" indent="0">
              <a:buNone/>
            </a:pPr>
            <a:r>
              <a:rPr lang="en-US" sz="1900" dirty="0"/>
              <a:t>Is vacuum world partially or fully observable?</a:t>
            </a:r>
          </a:p>
          <a:p>
            <a:pPr marL="274320" lvl="1" indent="0">
              <a:buNone/>
            </a:pPr>
            <a:r>
              <a:rPr lang="en-US" sz="1900" dirty="0"/>
              <a:t>single or multi-agent?</a:t>
            </a:r>
          </a:p>
          <a:p>
            <a:pPr marL="274320" lvl="1" indent="0">
              <a:buNone/>
            </a:pPr>
            <a:r>
              <a:rPr lang="en-US" sz="1900" dirty="0"/>
              <a:t>deterministic or uncertain?</a:t>
            </a:r>
          </a:p>
          <a:p>
            <a:pPr marL="274320" lvl="1" indent="0">
              <a:buNone/>
            </a:pPr>
            <a:r>
              <a:rPr lang="en-US" sz="1900" dirty="0"/>
              <a:t>episodic or sequential?</a:t>
            </a:r>
          </a:p>
          <a:p>
            <a:pPr marL="274320" lvl="1" indent="0">
              <a:buNone/>
            </a:pPr>
            <a:r>
              <a:rPr lang="en-US" sz="1900" dirty="0"/>
              <a:t>static or dynamic?</a:t>
            </a:r>
          </a:p>
          <a:p>
            <a:pPr marL="274320" lvl="1" indent="0">
              <a:buNone/>
            </a:pPr>
            <a:r>
              <a:rPr lang="en-US" sz="1900" dirty="0"/>
              <a:t>discrete or continuous?</a:t>
            </a:r>
          </a:p>
          <a:p>
            <a:pPr marL="274320" lvl="1" indent="0">
              <a:buNone/>
            </a:pPr>
            <a:endParaRPr lang="en-US" sz="1900" dirty="0"/>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2775000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So, let’s use our new vocab to define some environments.</a:t>
            </a:r>
          </a:p>
          <a:p>
            <a:pPr marL="274320" lvl="1" indent="0">
              <a:buNone/>
            </a:pPr>
            <a:r>
              <a:rPr lang="en-US" sz="1900" dirty="0"/>
              <a:t>Is a crossword puzzle partially or fully observable?</a:t>
            </a:r>
          </a:p>
          <a:p>
            <a:pPr marL="274320" lvl="1" indent="0">
              <a:buNone/>
            </a:pPr>
            <a:r>
              <a:rPr lang="en-US" sz="1900" dirty="0"/>
              <a:t>single or multi-agent?</a:t>
            </a:r>
          </a:p>
          <a:p>
            <a:pPr marL="274320" lvl="1" indent="0">
              <a:buNone/>
            </a:pPr>
            <a:r>
              <a:rPr lang="en-US" sz="1900" dirty="0"/>
              <a:t>deterministic or uncertain?</a:t>
            </a:r>
          </a:p>
          <a:p>
            <a:pPr marL="274320" lvl="1" indent="0">
              <a:buNone/>
            </a:pPr>
            <a:r>
              <a:rPr lang="en-US" sz="1900" dirty="0"/>
              <a:t>episodic or sequential? --- sequential is the difference here! the choices you make for one word impact future answers.</a:t>
            </a:r>
          </a:p>
          <a:p>
            <a:pPr marL="274320" lvl="1" indent="0">
              <a:buNone/>
            </a:pPr>
            <a:r>
              <a:rPr lang="en-US" sz="1900" dirty="0"/>
              <a:t>static or dynamic?</a:t>
            </a:r>
          </a:p>
          <a:p>
            <a:pPr marL="274320" lvl="1" indent="0">
              <a:buNone/>
            </a:pPr>
            <a:r>
              <a:rPr lang="en-US" sz="1900" dirty="0"/>
              <a:t>discrete or continuous?</a:t>
            </a:r>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3147240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Is a crossword puzzle partially or fully observable?</a:t>
            </a:r>
          </a:p>
          <a:p>
            <a:pPr marL="274320" lvl="1" indent="0">
              <a:buNone/>
            </a:pPr>
            <a:r>
              <a:rPr lang="en-US" sz="1900" dirty="0"/>
              <a:t>single or multi-agent? – MULTI!</a:t>
            </a:r>
          </a:p>
          <a:p>
            <a:pPr marL="274320" lvl="1" indent="0">
              <a:buNone/>
            </a:pPr>
            <a:r>
              <a:rPr lang="en-US" sz="1900" dirty="0"/>
              <a:t>deterministic or uncertain?</a:t>
            </a:r>
          </a:p>
          <a:p>
            <a:pPr marL="274320" lvl="1" indent="0">
              <a:buNone/>
            </a:pPr>
            <a:r>
              <a:rPr lang="en-US" sz="1900" dirty="0"/>
              <a:t>episodic or sequential? --- sequential is the difference here! the choices you make for one move affect future ones!</a:t>
            </a:r>
          </a:p>
          <a:p>
            <a:pPr marL="274320" lvl="1" indent="0">
              <a:buNone/>
            </a:pPr>
            <a:r>
              <a:rPr lang="en-US" sz="1900" dirty="0"/>
              <a:t>static or dynamic?</a:t>
            </a:r>
          </a:p>
          <a:p>
            <a:pPr marL="274320" lvl="1" indent="0">
              <a:buNone/>
            </a:pPr>
            <a:r>
              <a:rPr lang="en-US" sz="1900" dirty="0"/>
              <a:t>discrete or continuous?</a:t>
            </a:r>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2310458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Is a crossword puzzle partially or fully observable?</a:t>
            </a:r>
          </a:p>
          <a:p>
            <a:pPr marL="274320" lvl="1" indent="0">
              <a:buNone/>
            </a:pPr>
            <a:r>
              <a:rPr lang="en-US" sz="1900" dirty="0"/>
              <a:t>single or multi-agent? – MULTI!</a:t>
            </a:r>
          </a:p>
          <a:p>
            <a:pPr marL="274320" lvl="1" indent="0">
              <a:buNone/>
            </a:pPr>
            <a:r>
              <a:rPr lang="en-US" sz="1900" dirty="0"/>
              <a:t>deterministic or uncertain?</a:t>
            </a:r>
          </a:p>
          <a:p>
            <a:pPr marL="274320" lvl="1" indent="0">
              <a:buNone/>
            </a:pPr>
            <a:r>
              <a:rPr lang="en-US" sz="1900" dirty="0"/>
              <a:t>episodic or sequential? --- sequential is the difference here! the choices you make for one move affect future ones!</a:t>
            </a:r>
          </a:p>
          <a:p>
            <a:pPr marL="274320" lvl="1" indent="0">
              <a:buNone/>
            </a:pPr>
            <a:r>
              <a:rPr lang="en-US" sz="1900" dirty="0"/>
              <a:t>static or dynamic? – </a:t>
            </a:r>
            <a:r>
              <a:rPr lang="en-US" sz="1900" dirty="0" err="1"/>
              <a:t>semidynamic</a:t>
            </a:r>
            <a:r>
              <a:rPr lang="en-US" sz="1900" dirty="0"/>
              <a:t> – the faster you go the better!</a:t>
            </a:r>
          </a:p>
          <a:p>
            <a:pPr marL="274320" lvl="1" indent="0">
              <a:buNone/>
            </a:pPr>
            <a:r>
              <a:rPr lang="en-US" sz="1900" dirty="0"/>
              <a:t>discrete or continuous?</a:t>
            </a:r>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384989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with limited worlds is often a way that we begin to make traction with difficult AI problems. </a:t>
            </a:r>
          </a:p>
          <a:p>
            <a:r>
              <a:rPr lang="en-US" dirty="0"/>
              <a:t>Block World allowed some early work in Natural Language Processing – to be able to “tell” the computer what you wanted it to do, or what you wanted a particular goal configuration of blocks to look like.</a:t>
            </a:r>
          </a:p>
          <a:p>
            <a:r>
              <a:rPr lang="en-US" dirty="0"/>
              <a:t>Different AI systems and planners were created so that it could “figure out” what it would need to do to be able to figure it out the solution.</a:t>
            </a:r>
          </a:p>
          <a:p>
            <a:r>
              <a:rPr lang="en-US" dirty="0"/>
              <a:t>Relatively small number of words “cube”, “cone”, “</a:t>
            </a:r>
            <a:r>
              <a:rPr lang="en-US" dirty="0" err="1"/>
              <a:t>pyamid</a:t>
            </a:r>
            <a:r>
              <a:rPr lang="en-US" dirty="0"/>
              <a:t>” helped it out a lot.</a:t>
            </a:r>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1641983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Is poker partially or fully observable? – PARTIALLY!</a:t>
            </a:r>
          </a:p>
          <a:p>
            <a:pPr marL="274320" lvl="1" indent="0">
              <a:buNone/>
            </a:pPr>
            <a:r>
              <a:rPr lang="en-US" sz="1900" dirty="0"/>
              <a:t>single or multi-agent? – MULTI!</a:t>
            </a:r>
          </a:p>
          <a:p>
            <a:pPr marL="274320" lvl="1" indent="0">
              <a:buNone/>
            </a:pPr>
            <a:r>
              <a:rPr lang="en-US" sz="1900" dirty="0"/>
              <a:t>deterministic or uncertain? – UNCERTAIN, (specifically, stochastic. You have a sense as to the probabilities)</a:t>
            </a:r>
          </a:p>
          <a:p>
            <a:pPr marL="274320" lvl="1" indent="0">
              <a:buNone/>
            </a:pPr>
            <a:r>
              <a:rPr lang="en-US" sz="1900" dirty="0"/>
              <a:t>episodic or sequential? --- sequential is the difference here! the choices you make for one move affect future ones! (amount of money you have left to bet with, for example).</a:t>
            </a:r>
          </a:p>
          <a:p>
            <a:pPr marL="274320" lvl="1" indent="0">
              <a:buNone/>
            </a:pPr>
            <a:r>
              <a:rPr lang="en-US" sz="1900" dirty="0"/>
              <a:t>static or dynamic? – </a:t>
            </a:r>
            <a:r>
              <a:rPr lang="en-US" sz="1900" dirty="0" err="1"/>
              <a:t>semidynamic</a:t>
            </a:r>
            <a:r>
              <a:rPr lang="en-US" sz="1900" dirty="0"/>
              <a:t> – the faster you go the better!</a:t>
            </a:r>
          </a:p>
          <a:p>
            <a:pPr marL="274320" lvl="1" indent="0">
              <a:buNone/>
            </a:pPr>
            <a:r>
              <a:rPr lang="en-US" sz="1900" dirty="0"/>
              <a:t>discrete or continuous?</a:t>
            </a:r>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896414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Is taxi </a:t>
            </a:r>
            <a:r>
              <a:rPr lang="en-US" sz="1900" dirty="0" err="1"/>
              <a:t>driv</a:t>
            </a:r>
            <a:r>
              <a:rPr lang="en-US" sz="1900" dirty="0"/>
              <a:t> </a:t>
            </a:r>
            <a:r>
              <a:rPr lang="en-US" sz="1900" dirty="0" err="1"/>
              <a:t>ing</a:t>
            </a:r>
            <a:r>
              <a:rPr lang="en-US" sz="1900" dirty="0"/>
              <a:t> partially or fully observable? – PARTIALLY!</a:t>
            </a:r>
          </a:p>
          <a:p>
            <a:pPr marL="274320" lvl="1" indent="0">
              <a:buNone/>
            </a:pPr>
            <a:r>
              <a:rPr lang="en-US" sz="1900" dirty="0"/>
              <a:t>single or multi-agent? – MULTI!</a:t>
            </a:r>
          </a:p>
          <a:p>
            <a:pPr marL="274320" lvl="1" indent="0">
              <a:buNone/>
            </a:pPr>
            <a:r>
              <a:rPr lang="en-US" sz="1900" dirty="0"/>
              <a:t>deterministic or uncertain? – UNCERTAIN, (specifically, nondeterministic. You have no idea as to what the other people are going to be doing)</a:t>
            </a:r>
          </a:p>
          <a:p>
            <a:pPr marL="274320" lvl="1" indent="0">
              <a:buNone/>
            </a:pPr>
            <a:r>
              <a:rPr lang="en-US" sz="1900" dirty="0"/>
              <a:t>episodic or sequential? --- sequential each choice immediately impacts the current state, which impacts what you’ll do next</a:t>
            </a:r>
          </a:p>
          <a:p>
            <a:pPr marL="274320" lvl="1" indent="0">
              <a:buNone/>
            </a:pPr>
            <a:r>
              <a:rPr lang="en-US" sz="1900" dirty="0"/>
              <a:t>static or dynamic? – dynamic – other agents are affecting the state of the world</a:t>
            </a:r>
          </a:p>
          <a:p>
            <a:pPr marL="274320" lvl="1" indent="0">
              <a:buNone/>
            </a:pPr>
            <a:r>
              <a:rPr lang="en-US" sz="1900" dirty="0"/>
              <a:t>discrete or continuous? – Continuous! Everything is happening in real time!</a:t>
            </a:r>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2366766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err="1"/>
              <a:t>Simplying</a:t>
            </a:r>
            <a:r>
              <a:rPr lang="en-US" sz="1900" dirty="0"/>
              <a:t> assumptions – take all of the “hard versions” of the environment, and try to translate them to the “easy” versions.</a:t>
            </a:r>
          </a:p>
          <a:p>
            <a:pPr marL="274320" lvl="1" indent="0">
              <a:buNone/>
            </a:pPr>
            <a:endParaRPr lang="en-US" sz="1900" dirty="0"/>
          </a:p>
          <a:p>
            <a:pPr marL="274320" lvl="1" indent="0">
              <a:buNone/>
            </a:pPr>
            <a:r>
              <a:rPr lang="en-US" sz="1900" dirty="0"/>
              <a:t>Relax – e.g., introduce uncertainty, or a second agent.</a:t>
            </a:r>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384957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some properties of agents, we’re going to use a Vacuum World!</a:t>
            </a:r>
          </a:p>
          <a:p>
            <a:r>
              <a:rPr lang="en-US" dirty="0"/>
              <a:t>We’ll define it in terms of the environment that we have, and the agent that lives in it.</a:t>
            </a:r>
          </a:p>
          <a:p>
            <a:r>
              <a:rPr lang="en-US" dirty="0"/>
              <a:t>The environment is two rooms – A and B, and already we see this is an abstraction – you can only be in one room at a time. Discrete rooms here, unlike continuous where you can maybe straddle between two rooms at once in real life.</a:t>
            </a:r>
          </a:p>
          <a:p>
            <a:r>
              <a:rPr lang="en-US" dirty="0"/>
              <a:t>And a Room can be Dirty or Clean – no middle ground.</a:t>
            </a:r>
          </a:p>
          <a:p>
            <a:endParaRPr lang="en-US" dirty="0"/>
          </a:p>
          <a:p>
            <a:r>
              <a:rPr lang="en-US" dirty="0"/>
              <a:t>The agent has a room sensor – it knows what room its in</a:t>
            </a:r>
          </a:p>
          <a:p>
            <a:r>
              <a:rPr lang="en-US" dirty="0"/>
              <a:t>Dirt Sensor – is it clean or not</a:t>
            </a:r>
          </a:p>
          <a:p>
            <a:endParaRPr lang="en-US" dirty="0"/>
          </a:p>
          <a:p>
            <a:r>
              <a:rPr lang="en-US" dirty="0"/>
              <a:t>And actuators:</a:t>
            </a:r>
          </a:p>
          <a:p>
            <a:r>
              <a:rPr lang="en-US" dirty="0"/>
              <a:t>Motor – allows it to move around</a:t>
            </a:r>
          </a:p>
          <a:p>
            <a:r>
              <a:rPr lang="en-US" dirty="0"/>
              <a:t>Vacuum – allows it to clean up.</a:t>
            </a:r>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65334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new fancy terms: percept and percept sequence</a:t>
            </a:r>
          </a:p>
          <a:p>
            <a:endParaRPr lang="en-US" dirty="0"/>
          </a:p>
          <a:p>
            <a:r>
              <a:rPr lang="en-US" dirty="0"/>
              <a:t>--in general, agent’s choice depends on entire percept sequence</a:t>
            </a:r>
          </a:p>
          <a:p>
            <a:endParaRPr lang="en-US" dirty="0"/>
          </a:p>
          <a:p>
            <a:r>
              <a:rPr lang="en-US" dirty="0"/>
              <a:t>--If we can specify the choice of action for *every possible percept sequence* then we’ve said every single thing there is to say about the agent.</a:t>
            </a:r>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3269236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second table: percept sequences can be arbitrarily long. </a:t>
            </a:r>
          </a:p>
          <a:p>
            <a:endParaRPr lang="en-US" dirty="0"/>
          </a:p>
          <a:p>
            <a:r>
              <a:rPr lang="en-US" dirty="0"/>
              <a:t>Indeed, we would need a table of infinite size to be able to map every single thing the agent could ever possibly do (though if we had it, then, hey, the agent will never be confused and will always know what to do!)</a:t>
            </a:r>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388548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second table: percept sequences can be arbitrarily long. </a:t>
            </a:r>
          </a:p>
          <a:p>
            <a:endParaRPr lang="en-US" dirty="0"/>
          </a:p>
          <a:p>
            <a:r>
              <a:rPr lang="en-US" dirty="0"/>
              <a:t>Indeed, we would need a table of infinite size to be able to map every single thing the agent could ever possibly do (though if we had it, then, hey, the agent will never be confused and will always know what to do!)</a:t>
            </a:r>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3525294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external characterization we mean: it doesn’t actually exist. Just a device to help us see the mapping of percept sequences to action.</a:t>
            </a:r>
          </a:p>
          <a:p>
            <a:endParaRPr lang="en-US" dirty="0"/>
          </a:p>
          <a:p>
            <a:r>
              <a:rPr lang="en-US" dirty="0"/>
              <a:t>But *will* actually exist is an agent program.</a:t>
            </a:r>
          </a:p>
          <a:p>
            <a:endParaRPr lang="en-US" dirty="0"/>
          </a:p>
          <a:p>
            <a:r>
              <a:rPr lang="en-US" dirty="0"/>
              <a:t>The agent function is the abstract idea of “given whatever percept sequence, do this thing”</a:t>
            </a:r>
          </a:p>
          <a:p>
            <a:r>
              <a:rPr lang="en-US" dirty="0"/>
              <a:t>The agent program is, </a:t>
            </a:r>
            <a:r>
              <a:rPr lang="en-US" dirty="0" err="1"/>
              <a:t>y’know</a:t>
            </a:r>
            <a:r>
              <a:rPr lang="en-US" dirty="0"/>
              <a:t>, the actual program that you would write, with it running on your computer.</a:t>
            </a:r>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2483953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1/25/23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1/25/23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1/25/23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1/25/23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1/25/23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a:bodyPr>
          <a:lstStyle/>
          <a:p>
            <a:r>
              <a:rPr lang="en-US" sz="4000" dirty="0"/>
              <a:t>Introduction to AI, Spring 2023</a:t>
            </a:r>
            <a:br>
              <a:rPr lang="en-US" sz="4000" dirty="0"/>
            </a:br>
            <a:br>
              <a:rPr lang="en-US" sz="4000" dirty="0"/>
            </a:br>
            <a:r>
              <a:rPr lang="en-US" sz="4000" dirty="0"/>
              <a:t>Agents and Environments</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From Perception to Action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a:bodyPr>
          <a:lstStyle/>
          <a:p>
            <a:r>
              <a:rPr lang="en-US" sz="2400" dirty="0"/>
              <a:t>Table is an external characterization.</a:t>
            </a:r>
          </a:p>
          <a:p>
            <a:pPr lvl="1"/>
            <a:r>
              <a:rPr lang="en-US" sz="2200" dirty="0"/>
              <a:t>i.e., they can help us think about the situation, but it doesn’t actually exist.</a:t>
            </a:r>
          </a:p>
          <a:p>
            <a:endParaRPr lang="en-US" sz="2400" dirty="0"/>
          </a:p>
          <a:p>
            <a:r>
              <a:rPr lang="en-US" sz="2400" dirty="0"/>
              <a:t>We’ll implement the agent function as an </a:t>
            </a:r>
            <a:r>
              <a:rPr lang="en-US" sz="2400" b="1" dirty="0"/>
              <a:t>agent program</a:t>
            </a:r>
            <a:r>
              <a:rPr lang="en-US" sz="2400" dirty="0"/>
              <a:t>.</a:t>
            </a:r>
          </a:p>
          <a:p>
            <a:endParaRPr lang="en-US" sz="2400" dirty="0"/>
          </a:p>
          <a:p>
            <a:r>
              <a:rPr lang="en-US" sz="2400" dirty="0"/>
              <a:t>Agent function: abstract mathematical description.</a:t>
            </a:r>
          </a:p>
          <a:p>
            <a:r>
              <a:rPr lang="en-US" sz="2400" dirty="0"/>
              <a:t>Agent program: Concrete implementation, running within some physical system.</a:t>
            </a:r>
            <a:endParaRPr lang="en-US" sz="2200" dirty="0"/>
          </a:p>
          <a:p>
            <a:pPr marL="274320" lvl="1" indent="0">
              <a:buNone/>
            </a:pPr>
            <a:endParaRPr lang="en-US" sz="2200" dirty="0"/>
          </a:p>
        </p:txBody>
      </p:sp>
    </p:spTree>
    <p:extLst>
      <p:ext uri="{BB962C8B-B14F-4D97-AF65-F5344CB8AC3E}">
        <p14:creationId xmlns:p14="http://schemas.microsoft.com/office/powerpoint/2010/main" val="17351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Agent Function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0000" lnSpcReduction="20000"/>
          </a:bodyPr>
          <a:lstStyle/>
          <a:p>
            <a:r>
              <a:rPr lang="en-US" sz="2400" dirty="0"/>
              <a:t>How did we fill out those tables?</a:t>
            </a:r>
          </a:p>
          <a:p>
            <a:pPr lvl="1"/>
            <a:r>
              <a:rPr lang="en-US" sz="2200" dirty="0"/>
              <a:t>We (intuitively) specified an agent function!</a:t>
            </a:r>
          </a:p>
          <a:p>
            <a:pPr marL="274320" lvl="1" indent="0">
              <a:buNone/>
            </a:pPr>
            <a:endParaRPr lang="en-US" sz="2400" dirty="0"/>
          </a:p>
          <a:p>
            <a:r>
              <a:rPr lang="en-US" sz="2600" dirty="0"/>
              <a:t>Here is the </a:t>
            </a:r>
            <a:r>
              <a:rPr lang="en-US" sz="2600" b="1" dirty="0"/>
              <a:t>agent function:</a:t>
            </a:r>
          </a:p>
          <a:p>
            <a:pPr lvl="1"/>
            <a:r>
              <a:rPr lang="en-US" sz="2400" dirty="0"/>
              <a:t>If current square is dirty: suck</a:t>
            </a:r>
          </a:p>
          <a:p>
            <a:pPr lvl="1"/>
            <a:r>
              <a:rPr lang="en-US" sz="2400" dirty="0"/>
              <a:t>Otherwise: move to other square</a:t>
            </a:r>
          </a:p>
          <a:p>
            <a:pPr lvl="1"/>
            <a:endParaRPr lang="en-US" sz="2400" dirty="0"/>
          </a:p>
          <a:p>
            <a:r>
              <a:rPr lang="en-US" sz="2600" dirty="0"/>
              <a:t>And the corresponding </a:t>
            </a:r>
            <a:r>
              <a:rPr lang="en-US" sz="2600" b="1" dirty="0"/>
              <a:t>agent program</a:t>
            </a:r>
            <a:r>
              <a:rPr lang="en-US" sz="2600" dirty="0"/>
              <a:t>:</a:t>
            </a:r>
          </a:p>
          <a:p>
            <a:pPr marL="274320" lvl="1" indent="0">
              <a:buNone/>
            </a:pPr>
            <a:r>
              <a:rPr lang="en-US" sz="2400" b="1" dirty="0"/>
              <a:t>function</a:t>
            </a:r>
            <a:r>
              <a:rPr lang="en-US" sz="2400" dirty="0"/>
              <a:t> </a:t>
            </a:r>
            <a:r>
              <a:rPr lang="en-US" sz="2400" dirty="0">
                <a:latin typeface="Consolas" panose="020B0609020204030204" pitchFamily="49" charset="0"/>
              </a:rPr>
              <a:t>REFLEX-VACUUM-AGENT</a:t>
            </a:r>
            <a:r>
              <a:rPr lang="en-US" sz="2400" i="1" dirty="0"/>
              <a:t>([</a:t>
            </a:r>
            <a:r>
              <a:rPr lang="en-US" sz="2400" i="1" dirty="0" err="1"/>
              <a:t>location,status</a:t>
            </a:r>
            <a:r>
              <a:rPr lang="en-US" sz="2400" i="1" dirty="0"/>
              <a:t>]) </a:t>
            </a:r>
            <a:r>
              <a:rPr lang="en-US" sz="2400" b="1" dirty="0"/>
              <a:t>returns</a:t>
            </a:r>
            <a:r>
              <a:rPr lang="en-US" sz="2400" dirty="0"/>
              <a:t> an action</a:t>
            </a:r>
          </a:p>
          <a:p>
            <a:pPr marL="274320" lvl="1" indent="0">
              <a:buNone/>
            </a:pPr>
            <a:r>
              <a:rPr lang="en-US" sz="2400" dirty="0"/>
              <a:t>	</a:t>
            </a:r>
            <a:r>
              <a:rPr lang="en-US" sz="2400" b="1" dirty="0"/>
              <a:t>if</a:t>
            </a:r>
            <a:r>
              <a:rPr lang="en-US" sz="2400" dirty="0"/>
              <a:t> </a:t>
            </a:r>
            <a:r>
              <a:rPr lang="en-US" sz="2400" i="1" dirty="0"/>
              <a:t>status = Dirty </a:t>
            </a:r>
            <a:r>
              <a:rPr lang="en-US" sz="2400" b="1" dirty="0"/>
              <a:t>then return </a:t>
            </a:r>
            <a:r>
              <a:rPr lang="en-US" sz="2400" i="1" dirty="0"/>
              <a:t>Suck</a:t>
            </a:r>
          </a:p>
          <a:p>
            <a:pPr marL="274320" lvl="1" indent="0">
              <a:buNone/>
            </a:pPr>
            <a:r>
              <a:rPr lang="en-US" sz="2400" dirty="0"/>
              <a:t>	</a:t>
            </a:r>
            <a:r>
              <a:rPr lang="en-US" sz="2400" b="1" dirty="0"/>
              <a:t>else if </a:t>
            </a:r>
            <a:r>
              <a:rPr lang="en-US" sz="2400" i="1" dirty="0"/>
              <a:t>location</a:t>
            </a:r>
            <a:r>
              <a:rPr lang="en-US" sz="2400" dirty="0"/>
              <a:t> </a:t>
            </a:r>
            <a:r>
              <a:rPr lang="en-US" sz="2400" i="1" dirty="0"/>
              <a:t>= A</a:t>
            </a:r>
            <a:r>
              <a:rPr lang="en-US" sz="2400" dirty="0"/>
              <a:t> </a:t>
            </a:r>
            <a:r>
              <a:rPr lang="en-US" sz="2400" b="1" dirty="0"/>
              <a:t>then return </a:t>
            </a:r>
            <a:r>
              <a:rPr lang="en-US" sz="2400" i="1" dirty="0"/>
              <a:t>Right</a:t>
            </a:r>
          </a:p>
          <a:p>
            <a:pPr marL="274320" lvl="1" indent="0">
              <a:buNone/>
            </a:pPr>
            <a:r>
              <a:rPr lang="en-US" sz="2400" dirty="0"/>
              <a:t>	</a:t>
            </a:r>
            <a:r>
              <a:rPr lang="en-US" sz="2400" b="1" dirty="0"/>
              <a:t>else if </a:t>
            </a:r>
            <a:r>
              <a:rPr lang="en-US" sz="2400" i="1" dirty="0"/>
              <a:t>location</a:t>
            </a:r>
            <a:r>
              <a:rPr lang="en-US" sz="2400" dirty="0"/>
              <a:t> </a:t>
            </a:r>
            <a:r>
              <a:rPr lang="en-US" sz="2400" i="1" dirty="0"/>
              <a:t>= B</a:t>
            </a:r>
            <a:r>
              <a:rPr lang="en-US" sz="2400" dirty="0"/>
              <a:t> </a:t>
            </a:r>
            <a:r>
              <a:rPr lang="en-US" sz="2400" b="1" dirty="0"/>
              <a:t>then return </a:t>
            </a:r>
            <a:r>
              <a:rPr lang="en-US" sz="2400" i="1" dirty="0"/>
              <a:t>Left</a:t>
            </a:r>
          </a:p>
          <a:p>
            <a:pPr lvl="1"/>
            <a:endParaRPr lang="en-US" sz="2200" dirty="0"/>
          </a:p>
        </p:txBody>
      </p:sp>
      <p:grpSp>
        <p:nvGrpSpPr>
          <p:cNvPr id="12" name="Group 11">
            <a:extLst>
              <a:ext uri="{FF2B5EF4-FFF2-40B4-BE49-F238E27FC236}">
                <a16:creationId xmlns:a16="http://schemas.microsoft.com/office/drawing/2014/main" id="{F4A85B7F-EF30-0B41-9014-E38546E43AC9}"/>
              </a:ext>
            </a:extLst>
          </p:cNvPr>
          <p:cNvGrpSpPr/>
          <p:nvPr/>
        </p:nvGrpSpPr>
        <p:grpSpPr>
          <a:xfrm>
            <a:off x="7041883" y="1717311"/>
            <a:ext cx="3738933" cy="2121416"/>
            <a:chOff x="6984484" y="2612572"/>
            <a:chExt cx="3738933" cy="2121416"/>
          </a:xfrm>
        </p:grpSpPr>
        <p:grpSp>
          <p:nvGrpSpPr>
            <p:cNvPr id="4" name="Group 3">
              <a:extLst>
                <a:ext uri="{FF2B5EF4-FFF2-40B4-BE49-F238E27FC236}">
                  <a16:creationId xmlns:a16="http://schemas.microsoft.com/office/drawing/2014/main" id="{9A050DC8-9127-1247-98B7-C9D02C7FBF3A}"/>
                </a:ext>
              </a:extLst>
            </p:cNvPr>
            <p:cNvGrpSpPr/>
            <p:nvPr/>
          </p:nvGrpSpPr>
          <p:grpSpPr>
            <a:xfrm>
              <a:off x="6984484" y="2612572"/>
              <a:ext cx="3738933" cy="2121416"/>
              <a:chOff x="7103238" y="2135528"/>
              <a:chExt cx="2824223" cy="1412111"/>
            </a:xfrm>
          </p:grpSpPr>
          <p:sp>
            <p:nvSpPr>
              <p:cNvPr id="5" name="Rectangle 4">
                <a:extLst>
                  <a:ext uri="{FF2B5EF4-FFF2-40B4-BE49-F238E27FC236}">
                    <a16:creationId xmlns:a16="http://schemas.microsoft.com/office/drawing/2014/main" id="{EF54FEA2-52A6-B54B-A4A7-D8696EB4AE9D}"/>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7462D4-BC35-BA4D-9783-CCB3B14FBE14}"/>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7" name="Rectangle 6">
                <a:extLst>
                  <a:ext uri="{FF2B5EF4-FFF2-40B4-BE49-F238E27FC236}">
                    <a16:creationId xmlns:a16="http://schemas.microsoft.com/office/drawing/2014/main" id="{D9301F45-773C-6749-84E8-840136FFF91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0B65D2-C18B-FF49-9746-F08BE8C7802E}"/>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9" name="Picture 8">
              <a:extLst>
                <a:ext uri="{FF2B5EF4-FFF2-40B4-BE49-F238E27FC236}">
                  <a16:creationId xmlns:a16="http://schemas.microsoft.com/office/drawing/2014/main" id="{4101E186-F694-A14D-B212-6576B53C7367}"/>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10" name="Picture 9">
              <a:extLst>
                <a:ext uri="{FF2B5EF4-FFF2-40B4-BE49-F238E27FC236}">
                  <a16:creationId xmlns:a16="http://schemas.microsoft.com/office/drawing/2014/main" id="{1253A817-D374-1944-A843-CA9B4BFC2D90}"/>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1" name="Picture 10">
              <a:extLst>
                <a:ext uri="{FF2B5EF4-FFF2-40B4-BE49-F238E27FC236}">
                  <a16:creationId xmlns:a16="http://schemas.microsoft.com/office/drawing/2014/main" id="{DAE2EBA0-8751-EF45-9358-004844B4A661}"/>
                </a:ext>
              </a:extLst>
            </p:cNvPr>
            <p:cNvPicPr>
              <a:picLocks noChangeAspect="1"/>
            </p:cNvPicPr>
            <p:nvPr/>
          </p:nvPicPr>
          <p:blipFill>
            <a:blip r:embed="rId4"/>
            <a:stretch>
              <a:fillRect/>
            </a:stretch>
          </p:blipFill>
          <p:spPr>
            <a:xfrm>
              <a:off x="9257921" y="4085128"/>
              <a:ext cx="902943" cy="601360"/>
            </a:xfrm>
            <a:prstGeom prst="rect">
              <a:avLst/>
            </a:prstGeom>
          </p:spPr>
        </p:pic>
      </p:grpSp>
    </p:spTree>
    <p:extLst>
      <p:ext uri="{BB962C8B-B14F-4D97-AF65-F5344CB8AC3E}">
        <p14:creationId xmlns:p14="http://schemas.microsoft.com/office/powerpoint/2010/main" val="297739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dissolve">
                                      <p:cBhvr>
                                        <p:cTn id="24" dur="500"/>
                                        <p:tgtEl>
                                          <p:spTgt spid="3">
                                            <p:txEl>
                                              <p:pRg st="9" end="9"/>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dissolve">
                                      <p:cBhvr>
                                        <p:cTn id="27" dur="500"/>
                                        <p:tgtEl>
                                          <p:spTgt spid="3">
                                            <p:txEl>
                                              <p:pRg st="10" end="1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Effect transition="in" filter="dissolve">
                                      <p:cBhvr>
                                        <p:cTn id="3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Agent Function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pPr marL="274320" lvl="1" indent="0">
              <a:buNone/>
            </a:pPr>
            <a:r>
              <a:rPr lang="en-US" sz="2400" dirty="0"/>
              <a:t>Percept Sequence:</a:t>
            </a:r>
          </a:p>
          <a:p>
            <a:pPr marL="274320" lvl="1" indent="0">
              <a:buNone/>
            </a:pPr>
            <a:r>
              <a:rPr lang="en-US" sz="2400" dirty="0"/>
              <a:t>1.) You Are in Room A.</a:t>
            </a:r>
          </a:p>
          <a:p>
            <a:pPr marL="274320" lvl="1" indent="0">
              <a:buNone/>
            </a:pPr>
            <a:r>
              <a:rPr lang="en-US" sz="2400" dirty="0"/>
              <a:t>2.) Room A is Dirty</a:t>
            </a:r>
          </a:p>
          <a:p>
            <a:pPr marL="274320" lvl="1" indent="0">
              <a:buNone/>
            </a:pPr>
            <a:r>
              <a:rPr lang="en-US" sz="2400" dirty="0"/>
              <a:t>Action: Suck</a:t>
            </a:r>
          </a:p>
          <a:p>
            <a:pPr marL="274320" lvl="1" indent="0">
              <a:buNone/>
            </a:pPr>
            <a:endParaRPr lang="en-US" sz="2400" dirty="0"/>
          </a:p>
          <a:p>
            <a:pPr marL="274320" lvl="1" indent="0">
              <a:buNone/>
            </a:pPr>
            <a:r>
              <a:rPr lang="en-US" sz="2400" dirty="0"/>
              <a:t>(Totally new scenario here)</a:t>
            </a:r>
          </a:p>
          <a:p>
            <a:pPr marL="274320" lvl="1" indent="0">
              <a:buNone/>
            </a:pPr>
            <a:r>
              <a:rPr lang="en-US" sz="2400" dirty="0"/>
              <a:t>Percept Sequence:</a:t>
            </a:r>
          </a:p>
          <a:p>
            <a:pPr marL="274320" lvl="1" indent="0">
              <a:buNone/>
            </a:pPr>
            <a:r>
              <a:rPr lang="en-US" sz="2400" dirty="0"/>
              <a:t>1.) You Are in Room A</a:t>
            </a:r>
          </a:p>
          <a:p>
            <a:pPr marL="274320" lvl="1" indent="0">
              <a:buNone/>
            </a:pPr>
            <a:r>
              <a:rPr lang="en-US" sz="2400" dirty="0"/>
              <a:t>2.) Room A is Clean</a:t>
            </a:r>
          </a:p>
          <a:p>
            <a:pPr marL="274320" lvl="1" indent="0">
              <a:buNone/>
            </a:pPr>
            <a:r>
              <a:rPr lang="en-US" sz="2400" dirty="0"/>
              <a:t>Action: Go Right</a:t>
            </a:r>
          </a:p>
          <a:p>
            <a:pPr lvl="1"/>
            <a:endParaRPr lang="en-US" sz="2200" dirty="0"/>
          </a:p>
        </p:txBody>
      </p:sp>
      <p:grpSp>
        <p:nvGrpSpPr>
          <p:cNvPr id="12" name="Group 11">
            <a:extLst>
              <a:ext uri="{FF2B5EF4-FFF2-40B4-BE49-F238E27FC236}">
                <a16:creationId xmlns:a16="http://schemas.microsoft.com/office/drawing/2014/main" id="{F4A85B7F-EF30-0B41-9014-E38546E43AC9}"/>
              </a:ext>
            </a:extLst>
          </p:cNvPr>
          <p:cNvGrpSpPr/>
          <p:nvPr/>
        </p:nvGrpSpPr>
        <p:grpSpPr>
          <a:xfrm>
            <a:off x="6531429" y="1175657"/>
            <a:ext cx="3988969" cy="2558515"/>
            <a:chOff x="6984484" y="2612572"/>
            <a:chExt cx="3738933" cy="2121416"/>
          </a:xfrm>
        </p:grpSpPr>
        <p:grpSp>
          <p:nvGrpSpPr>
            <p:cNvPr id="4" name="Group 3">
              <a:extLst>
                <a:ext uri="{FF2B5EF4-FFF2-40B4-BE49-F238E27FC236}">
                  <a16:creationId xmlns:a16="http://schemas.microsoft.com/office/drawing/2014/main" id="{9A050DC8-9127-1247-98B7-C9D02C7FBF3A}"/>
                </a:ext>
              </a:extLst>
            </p:cNvPr>
            <p:cNvGrpSpPr/>
            <p:nvPr/>
          </p:nvGrpSpPr>
          <p:grpSpPr>
            <a:xfrm>
              <a:off x="6984484" y="2612572"/>
              <a:ext cx="3738933" cy="2121416"/>
              <a:chOff x="7103238" y="2135528"/>
              <a:chExt cx="2824223" cy="1412111"/>
            </a:xfrm>
          </p:grpSpPr>
          <p:sp>
            <p:nvSpPr>
              <p:cNvPr id="5" name="Rectangle 4">
                <a:extLst>
                  <a:ext uri="{FF2B5EF4-FFF2-40B4-BE49-F238E27FC236}">
                    <a16:creationId xmlns:a16="http://schemas.microsoft.com/office/drawing/2014/main" id="{EF54FEA2-52A6-B54B-A4A7-D8696EB4AE9D}"/>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7462D4-BC35-BA4D-9783-CCB3B14FBE14}"/>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7" name="Rectangle 6">
                <a:extLst>
                  <a:ext uri="{FF2B5EF4-FFF2-40B4-BE49-F238E27FC236}">
                    <a16:creationId xmlns:a16="http://schemas.microsoft.com/office/drawing/2014/main" id="{D9301F45-773C-6749-84E8-840136FFF91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0B65D2-C18B-FF49-9746-F08BE8C7802E}"/>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9" name="Picture 8">
              <a:extLst>
                <a:ext uri="{FF2B5EF4-FFF2-40B4-BE49-F238E27FC236}">
                  <a16:creationId xmlns:a16="http://schemas.microsoft.com/office/drawing/2014/main" id="{4101E186-F694-A14D-B212-6576B53C7367}"/>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10" name="Picture 9">
              <a:extLst>
                <a:ext uri="{FF2B5EF4-FFF2-40B4-BE49-F238E27FC236}">
                  <a16:creationId xmlns:a16="http://schemas.microsoft.com/office/drawing/2014/main" id="{1253A817-D374-1944-A843-CA9B4BFC2D90}"/>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1" name="Picture 10">
              <a:extLst>
                <a:ext uri="{FF2B5EF4-FFF2-40B4-BE49-F238E27FC236}">
                  <a16:creationId xmlns:a16="http://schemas.microsoft.com/office/drawing/2014/main" id="{DAE2EBA0-8751-EF45-9358-004844B4A66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33" name="Group 32">
            <a:extLst>
              <a:ext uri="{FF2B5EF4-FFF2-40B4-BE49-F238E27FC236}">
                <a16:creationId xmlns:a16="http://schemas.microsoft.com/office/drawing/2014/main" id="{3EFCF3DD-DA3F-494E-9A07-4EB24EF958F2}"/>
              </a:ext>
            </a:extLst>
          </p:cNvPr>
          <p:cNvGrpSpPr/>
          <p:nvPr/>
        </p:nvGrpSpPr>
        <p:grpSpPr>
          <a:xfrm>
            <a:off x="6531429" y="3961136"/>
            <a:ext cx="4057450" cy="2388247"/>
            <a:chOff x="6984484" y="2612572"/>
            <a:chExt cx="3738933" cy="2121416"/>
          </a:xfrm>
        </p:grpSpPr>
        <p:grpSp>
          <p:nvGrpSpPr>
            <p:cNvPr id="34" name="Group 33">
              <a:extLst>
                <a:ext uri="{FF2B5EF4-FFF2-40B4-BE49-F238E27FC236}">
                  <a16:creationId xmlns:a16="http://schemas.microsoft.com/office/drawing/2014/main" id="{97A738EF-2428-E940-BE31-EE7072E8063B}"/>
                </a:ext>
              </a:extLst>
            </p:cNvPr>
            <p:cNvGrpSpPr/>
            <p:nvPr/>
          </p:nvGrpSpPr>
          <p:grpSpPr>
            <a:xfrm>
              <a:off x="6984484" y="2612572"/>
              <a:ext cx="3738933" cy="2121416"/>
              <a:chOff x="7103238" y="2135528"/>
              <a:chExt cx="2824223" cy="1412111"/>
            </a:xfrm>
          </p:grpSpPr>
          <p:sp>
            <p:nvSpPr>
              <p:cNvPr id="38" name="Rectangle 37">
                <a:extLst>
                  <a:ext uri="{FF2B5EF4-FFF2-40B4-BE49-F238E27FC236}">
                    <a16:creationId xmlns:a16="http://schemas.microsoft.com/office/drawing/2014/main" id="{C7D21D91-1752-9C41-98ED-CF973D443641}"/>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969A936-766A-8E4D-A321-C8C9BFF0F199}"/>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0" name="Rectangle 39">
                <a:extLst>
                  <a:ext uri="{FF2B5EF4-FFF2-40B4-BE49-F238E27FC236}">
                    <a16:creationId xmlns:a16="http://schemas.microsoft.com/office/drawing/2014/main" id="{A7B20862-0CCF-C646-AA17-4EB325DD1F2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E47398-B409-9C49-AA78-A7E5957EABF0}"/>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5" name="Picture 34">
              <a:extLst>
                <a:ext uri="{FF2B5EF4-FFF2-40B4-BE49-F238E27FC236}">
                  <a16:creationId xmlns:a16="http://schemas.microsoft.com/office/drawing/2014/main" id="{30A8CCAE-9C85-934F-87E3-184B45C9B4B4}"/>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37" name="Picture 36">
              <a:extLst>
                <a:ext uri="{FF2B5EF4-FFF2-40B4-BE49-F238E27FC236}">
                  <a16:creationId xmlns:a16="http://schemas.microsoft.com/office/drawing/2014/main" id="{B4727F97-03D2-5C44-82BC-E709AF08E1A7}"/>
                </a:ext>
              </a:extLst>
            </p:cNvPr>
            <p:cNvPicPr>
              <a:picLocks noChangeAspect="1"/>
            </p:cNvPicPr>
            <p:nvPr/>
          </p:nvPicPr>
          <p:blipFill>
            <a:blip r:embed="rId4"/>
            <a:stretch>
              <a:fillRect/>
            </a:stretch>
          </p:blipFill>
          <p:spPr>
            <a:xfrm>
              <a:off x="9257921" y="4085128"/>
              <a:ext cx="902943" cy="601360"/>
            </a:xfrm>
            <a:prstGeom prst="rect">
              <a:avLst/>
            </a:prstGeom>
          </p:spPr>
        </p:pic>
      </p:grpSp>
    </p:spTree>
    <p:extLst>
      <p:ext uri="{BB962C8B-B14F-4D97-AF65-F5344CB8AC3E}">
        <p14:creationId xmlns:p14="http://schemas.microsoft.com/office/powerpoint/2010/main" val="3429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ssolv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Agent Function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2400" dirty="0"/>
              <a:t>Percept Sequence:</a:t>
            </a:r>
          </a:p>
          <a:p>
            <a:pPr marL="274320" lvl="1" indent="0">
              <a:buNone/>
            </a:pPr>
            <a:r>
              <a:rPr lang="en-US" sz="2400" dirty="0"/>
              <a:t>1.) You are in Room A.</a:t>
            </a:r>
          </a:p>
          <a:p>
            <a:pPr marL="274320" lvl="1" indent="0">
              <a:buNone/>
            </a:pPr>
            <a:r>
              <a:rPr lang="en-US" sz="2400" dirty="0"/>
              <a:t>2.) Room A is Clean</a:t>
            </a:r>
          </a:p>
          <a:p>
            <a:pPr marL="274320" lvl="1" indent="0">
              <a:buNone/>
            </a:pPr>
            <a:r>
              <a:rPr lang="en-US" sz="2400" dirty="0"/>
              <a:t>3.) You are in Room B.</a:t>
            </a:r>
          </a:p>
          <a:p>
            <a:pPr marL="274320" lvl="1" indent="0">
              <a:buNone/>
            </a:pPr>
            <a:r>
              <a:rPr lang="en-US" sz="2400" dirty="0"/>
              <a:t>4.) Room B is Dirty </a:t>
            </a:r>
          </a:p>
          <a:p>
            <a:pPr marL="274320" lvl="1" indent="0">
              <a:buNone/>
            </a:pPr>
            <a:r>
              <a:rPr lang="en-US" sz="2400" dirty="0"/>
              <a:t>Action: Suck</a:t>
            </a:r>
          </a:p>
          <a:p>
            <a:pPr marL="274320" lvl="1" indent="0">
              <a:buNone/>
            </a:pPr>
            <a:endParaRPr lang="en-US" sz="2400" dirty="0"/>
          </a:p>
          <a:p>
            <a:pPr lvl="1"/>
            <a:endParaRPr lang="en-US" sz="2200" dirty="0"/>
          </a:p>
        </p:txBody>
      </p:sp>
      <p:grpSp>
        <p:nvGrpSpPr>
          <p:cNvPr id="33" name="Group 32">
            <a:extLst>
              <a:ext uri="{FF2B5EF4-FFF2-40B4-BE49-F238E27FC236}">
                <a16:creationId xmlns:a16="http://schemas.microsoft.com/office/drawing/2014/main" id="{3EFCF3DD-DA3F-494E-9A07-4EB24EF958F2}"/>
              </a:ext>
            </a:extLst>
          </p:cNvPr>
          <p:cNvGrpSpPr/>
          <p:nvPr/>
        </p:nvGrpSpPr>
        <p:grpSpPr>
          <a:xfrm>
            <a:off x="6578931" y="2234876"/>
            <a:ext cx="4057450" cy="2388247"/>
            <a:chOff x="6984484" y="2612572"/>
            <a:chExt cx="3738933" cy="2121416"/>
          </a:xfrm>
        </p:grpSpPr>
        <p:grpSp>
          <p:nvGrpSpPr>
            <p:cNvPr id="34" name="Group 33">
              <a:extLst>
                <a:ext uri="{FF2B5EF4-FFF2-40B4-BE49-F238E27FC236}">
                  <a16:creationId xmlns:a16="http://schemas.microsoft.com/office/drawing/2014/main" id="{97A738EF-2428-E940-BE31-EE7072E8063B}"/>
                </a:ext>
              </a:extLst>
            </p:cNvPr>
            <p:cNvGrpSpPr/>
            <p:nvPr/>
          </p:nvGrpSpPr>
          <p:grpSpPr>
            <a:xfrm>
              <a:off x="6984484" y="2612572"/>
              <a:ext cx="3738933" cy="2121416"/>
              <a:chOff x="7103238" y="2135528"/>
              <a:chExt cx="2824223" cy="1412111"/>
            </a:xfrm>
          </p:grpSpPr>
          <p:sp>
            <p:nvSpPr>
              <p:cNvPr id="38" name="Rectangle 37">
                <a:extLst>
                  <a:ext uri="{FF2B5EF4-FFF2-40B4-BE49-F238E27FC236}">
                    <a16:creationId xmlns:a16="http://schemas.microsoft.com/office/drawing/2014/main" id="{C7D21D91-1752-9C41-98ED-CF973D443641}"/>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969A936-766A-8E4D-A321-C8C9BFF0F199}"/>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0" name="Rectangle 39">
                <a:extLst>
                  <a:ext uri="{FF2B5EF4-FFF2-40B4-BE49-F238E27FC236}">
                    <a16:creationId xmlns:a16="http://schemas.microsoft.com/office/drawing/2014/main" id="{A7B20862-0CCF-C646-AA17-4EB325DD1F2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E47398-B409-9C49-AA78-A7E5957EABF0}"/>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5" name="Picture 34">
              <a:extLst>
                <a:ext uri="{FF2B5EF4-FFF2-40B4-BE49-F238E27FC236}">
                  <a16:creationId xmlns:a16="http://schemas.microsoft.com/office/drawing/2014/main" id="{30A8CCAE-9C85-934F-87E3-184B45C9B4B4}"/>
                </a:ext>
              </a:extLst>
            </p:cNvPr>
            <p:cNvPicPr>
              <a:picLocks noChangeAspect="1"/>
            </p:cNvPicPr>
            <p:nvPr/>
          </p:nvPicPr>
          <p:blipFill>
            <a:blip r:embed="rId3"/>
            <a:stretch>
              <a:fillRect/>
            </a:stretch>
          </p:blipFill>
          <p:spPr>
            <a:xfrm>
              <a:off x="8870737" y="3075569"/>
              <a:ext cx="1682169" cy="1121446"/>
            </a:xfrm>
            <a:prstGeom prst="rect">
              <a:avLst/>
            </a:prstGeom>
          </p:spPr>
        </p:pic>
        <p:pic>
          <p:nvPicPr>
            <p:cNvPr id="37" name="Picture 36">
              <a:extLst>
                <a:ext uri="{FF2B5EF4-FFF2-40B4-BE49-F238E27FC236}">
                  <a16:creationId xmlns:a16="http://schemas.microsoft.com/office/drawing/2014/main" id="{B4727F97-03D2-5C44-82BC-E709AF08E1A7}"/>
                </a:ext>
              </a:extLst>
            </p:cNvPr>
            <p:cNvPicPr>
              <a:picLocks noChangeAspect="1"/>
            </p:cNvPicPr>
            <p:nvPr/>
          </p:nvPicPr>
          <p:blipFill>
            <a:blip r:embed="rId4"/>
            <a:stretch>
              <a:fillRect/>
            </a:stretch>
          </p:blipFill>
          <p:spPr>
            <a:xfrm>
              <a:off x="9257921" y="4085128"/>
              <a:ext cx="902943" cy="601360"/>
            </a:xfrm>
            <a:prstGeom prst="rect">
              <a:avLst/>
            </a:prstGeom>
          </p:spPr>
        </p:pic>
      </p:grpSp>
    </p:spTree>
    <p:extLst>
      <p:ext uri="{BB962C8B-B14F-4D97-AF65-F5344CB8AC3E}">
        <p14:creationId xmlns:p14="http://schemas.microsoft.com/office/powerpoint/2010/main" val="20482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Performance Measures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pPr lvl="1"/>
            <a:r>
              <a:rPr lang="en-US" sz="2400" dirty="0"/>
              <a:t>How do we know we filled out the table well?</a:t>
            </a:r>
          </a:p>
          <a:p>
            <a:pPr lvl="1"/>
            <a:r>
              <a:rPr lang="en-US" sz="2400" dirty="0"/>
              <a:t>What makes a good agent function? A good agent?</a:t>
            </a:r>
          </a:p>
          <a:p>
            <a:pPr lvl="1"/>
            <a:endParaRPr lang="en-US" sz="2400" dirty="0"/>
          </a:p>
          <a:p>
            <a:pPr lvl="1"/>
            <a:r>
              <a:rPr lang="en-US" sz="2400" b="1" dirty="0"/>
              <a:t>Rational Agent</a:t>
            </a:r>
            <a:r>
              <a:rPr lang="en-US" sz="2400" dirty="0"/>
              <a:t>: One that does the “right thing”</a:t>
            </a:r>
          </a:p>
          <a:p>
            <a:pPr lvl="2"/>
            <a:r>
              <a:rPr lang="en-US" sz="2300" dirty="0"/>
              <a:t>But what does that *mean*?</a:t>
            </a:r>
          </a:p>
          <a:p>
            <a:pPr lvl="1"/>
            <a:endParaRPr lang="en-US" sz="2400" dirty="0"/>
          </a:p>
          <a:p>
            <a:pPr lvl="1"/>
            <a:r>
              <a:rPr lang="en-US" sz="2400" dirty="0"/>
              <a:t>Consider the consequences of the agent’s behavior.</a:t>
            </a:r>
          </a:p>
          <a:p>
            <a:pPr lvl="2"/>
            <a:r>
              <a:rPr lang="en-US" sz="2300" dirty="0"/>
              <a:t>Agent, given an agent function and an environment, creates sequence of states.</a:t>
            </a:r>
          </a:p>
          <a:p>
            <a:pPr lvl="2"/>
            <a:r>
              <a:rPr lang="en-US" sz="2300" b="1" dirty="0"/>
              <a:t>Performance measure: </a:t>
            </a:r>
            <a:r>
              <a:rPr lang="en-US" sz="2300" dirty="0"/>
              <a:t>how happy we are with that sequence of states</a:t>
            </a:r>
          </a:p>
          <a:p>
            <a:pPr marL="274320" lvl="1" indent="0">
              <a:buNone/>
            </a:pPr>
            <a:endParaRPr lang="en-US" sz="2400" dirty="0"/>
          </a:p>
          <a:p>
            <a:pPr lvl="1"/>
            <a:endParaRPr lang="en-US" sz="2200" dirty="0"/>
          </a:p>
        </p:txBody>
      </p:sp>
    </p:spTree>
    <p:extLst>
      <p:ext uri="{BB962C8B-B14F-4D97-AF65-F5344CB8AC3E}">
        <p14:creationId xmlns:p14="http://schemas.microsoft.com/office/powerpoint/2010/main" val="62909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Performance Measures for Vacuum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lnSpcReduction="10000"/>
          </a:bodyPr>
          <a:lstStyle/>
          <a:p>
            <a:pPr lvl="1"/>
            <a:r>
              <a:rPr lang="en-US" sz="2400" dirty="0"/>
              <a:t>Defining good performance measures is hard!</a:t>
            </a:r>
          </a:p>
          <a:p>
            <a:pPr lvl="1"/>
            <a:endParaRPr lang="en-US" sz="2400" dirty="0"/>
          </a:p>
          <a:p>
            <a:pPr lvl="1"/>
            <a:r>
              <a:rPr lang="en-US" sz="2400" dirty="0"/>
              <a:t>Example:</a:t>
            </a:r>
          </a:p>
          <a:p>
            <a:pPr lvl="2"/>
            <a:r>
              <a:rPr lang="en-US" sz="2300" dirty="0"/>
              <a:t>Score 1 point for every pile of dirt sucked up in an 8 hour shift.</a:t>
            </a:r>
          </a:p>
          <a:p>
            <a:pPr lvl="2"/>
            <a:endParaRPr lang="en-US" sz="2300" dirty="0"/>
          </a:p>
          <a:p>
            <a:pPr lvl="1"/>
            <a:r>
              <a:rPr lang="en-US" sz="2400" dirty="0"/>
              <a:t>Best agent:</a:t>
            </a:r>
          </a:p>
          <a:p>
            <a:pPr lvl="2"/>
            <a:r>
              <a:rPr lang="en-US" sz="2300" dirty="0"/>
              <a:t>Sucks up dirt, dumps it out, sucks it up again, dump it out again, etc.</a:t>
            </a:r>
          </a:p>
          <a:p>
            <a:pPr lvl="2"/>
            <a:r>
              <a:rPr lang="en-US" sz="2300" dirty="0"/>
              <a:t>Extremely efficient! Holy cow! Good job agent!</a:t>
            </a:r>
          </a:p>
          <a:p>
            <a:pPr lvl="3"/>
            <a:r>
              <a:rPr lang="en-US" sz="2300" dirty="0"/>
              <a:t>We “rewarded” the wrong behavior though…</a:t>
            </a:r>
          </a:p>
          <a:p>
            <a:pPr marL="274320" lvl="1" indent="0">
              <a:buNone/>
            </a:pPr>
            <a:endParaRPr lang="en-US" sz="2400" dirty="0"/>
          </a:p>
          <a:p>
            <a:pPr lvl="1"/>
            <a:endParaRPr lang="en-US" sz="2200" dirty="0"/>
          </a:p>
        </p:txBody>
      </p:sp>
    </p:spTree>
    <p:extLst>
      <p:ext uri="{BB962C8B-B14F-4D97-AF65-F5344CB8AC3E}">
        <p14:creationId xmlns:p14="http://schemas.microsoft.com/office/powerpoint/2010/main" val="427318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Performance Measures for Vacuum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lnSpcReduction="10000"/>
          </a:bodyPr>
          <a:lstStyle/>
          <a:p>
            <a:pPr lvl="1"/>
            <a:r>
              <a:rPr lang="en-US" sz="2400" dirty="0"/>
              <a:t>Alternative: don’t reward behavior at all.</a:t>
            </a:r>
          </a:p>
          <a:p>
            <a:pPr lvl="1"/>
            <a:r>
              <a:rPr lang="en-US" sz="2400" dirty="0"/>
              <a:t>Instead: reward what you want the environment to be.</a:t>
            </a:r>
          </a:p>
          <a:p>
            <a:pPr lvl="2"/>
            <a:r>
              <a:rPr lang="en-US" sz="2300" i="1" dirty="0"/>
              <a:t>This is a valuable design lesson for performance measures.</a:t>
            </a:r>
          </a:p>
          <a:p>
            <a:pPr lvl="2"/>
            <a:endParaRPr lang="en-US" sz="2300" dirty="0"/>
          </a:p>
          <a:p>
            <a:pPr lvl="1"/>
            <a:endParaRPr lang="en-US" sz="2400" dirty="0"/>
          </a:p>
          <a:p>
            <a:pPr lvl="1"/>
            <a:r>
              <a:rPr lang="en-US" sz="2400" dirty="0"/>
              <a:t>Better Example:</a:t>
            </a:r>
          </a:p>
          <a:p>
            <a:pPr lvl="2"/>
            <a:r>
              <a:rPr lang="en-US" sz="2300" dirty="0"/>
              <a:t>Score 1 point for every clean room every minute.</a:t>
            </a:r>
          </a:p>
          <a:p>
            <a:pPr lvl="3"/>
            <a:r>
              <a:rPr lang="en-US" sz="2300" dirty="0"/>
              <a:t>Perhaps with penalty for energy use.</a:t>
            </a:r>
          </a:p>
          <a:p>
            <a:pPr lvl="2"/>
            <a:r>
              <a:rPr lang="en-US" sz="2300" dirty="0"/>
              <a:t>The agent that has two clean rooms will earn points twice as quickly as the agent with only one clean room.</a:t>
            </a:r>
          </a:p>
          <a:p>
            <a:pPr marL="274320" lvl="1" indent="0">
              <a:buNone/>
            </a:pPr>
            <a:endParaRPr lang="en-US" sz="2400" dirty="0"/>
          </a:p>
          <a:p>
            <a:pPr lvl="1"/>
            <a:endParaRPr lang="en-US" sz="2200" dirty="0"/>
          </a:p>
        </p:txBody>
      </p:sp>
    </p:spTree>
    <p:extLst>
      <p:ext uri="{BB962C8B-B14F-4D97-AF65-F5344CB8AC3E}">
        <p14:creationId xmlns:p14="http://schemas.microsoft.com/office/powerpoint/2010/main" val="29623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dissolv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Rationality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2400" dirty="0"/>
              <a:t>Four contributions to Rationality</a:t>
            </a:r>
          </a:p>
          <a:p>
            <a:pPr lvl="1"/>
            <a:r>
              <a:rPr lang="en-US" sz="2400" dirty="0"/>
              <a:t>The performance measure</a:t>
            </a:r>
          </a:p>
          <a:p>
            <a:pPr lvl="1"/>
            <a:r>
              <a:rPr lang="en-US" sz="2400" dirty="0"/>
              <a:t>The percept sequence to date</a:t>
            </a:r>
          </a:p>
          <a:p>
            <a:pPr lvl="1"/>
            <a:r>
              <a:rPr lang="en-US" sz="2400" dirty="0"/>
              <a:t>The agent’s prior knowledge.</a:t>
            </a:r>
          </a:p>
          <a:p>
            <a:pPr lvl="1"/>
            <a:r>
              <a:rPr lang="en-US" sz="2400" dirty="0"/>
              <a:t>The actions the agent can perform</a:t>
            </a:r>
          </a:p>
          <a:p>
            <a:pPr lvl="1"/>
            <a:endParaRPr lang="en-US" sz="2400" dirty="0"/>
          </a:p>
          <a:p>
            <a:pPr lvl="1"/>
            <a:endParaRPr lang="en-US" sz="2200" dirty="0"/>
          </a:p>
        </p:txBody>
      </p:sp>
    </p:spTree>
    <p:extLst>
      <p:ext uri="{BB962C8B-B14F-4D97-AF65-F5344CB8AC3E}">
        <p14:creationId xmlns:p14="http://schemas.microsoft.com/office/powerpoint/2010/main" val="436515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Definition of a Rational Agent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2400" dirty="0"/>
              <a:t>For each possible percept sequence, a </a:t>
            </a:r>
            <a:r>
              <a:rPr lang="en-US" sz="2400" b="1" dirty="0"/>
              <a:t>rational agent </a:t>
            </a:r>
            <a:r>
              <a:rPr lang="en-US" sz="2400" dirty="0"/>
              <a:t>should select an </a:t>
            </a:r>
            <a:r>
              <a:rPr lang="en-US" sz="2400" i="1" dirty="0"/>
              <a:t>action</a:t>
            </a:r>
            <a:r>
              <a:rPr lang="en-US" sz="2400" dirty="0"/>
              <a:t> that is expected to </a:t>
            </a:r>
            <a:r>
              <a:rPr lang="en-US" sz="2400" i="1" dirty="0"/>
              <a:t>maximize its performance measure</a:t>
            </a:r>
            <a:r>
              <a:rPr lang="en-US" sz="2400" dirty="0"/>
              <a:t>, given the evidence provided by the </a:t>
            </a:r>
            <a:r>
              <a:rPr lang="en-US" sz="2400" i="1" dirty="0"/>
              <a:t>percept sequence </a:t>
            </a:r>
            <a:r>
              <a:rPr lang="en-US" sz="2400" dirty="0"/>
              <a:t>and </a:t>
            </a:r>
            <a:r>
              <a:rPr lang="en-US" sz="2400" i="1" dirty="0"/>
              <a:t>whatever built-in knowledge </a:t>
            </a:r>
            <a:r>
              <a:rPr lang="en-US" sz="2400" dirty="0"/>
              <a:t>the agent has.</a:t>
            </a:r>
          </a:p>
          <a:p>
            <a:pPr lvl="1"/>
            <a:endParaRPr lang="en-US" sz="2400" dirty="0"/>
          </a:p>
          <a:p>
            <a:pPr lvl="1"/>
            <a:endParaRPr lang="en-US" sz="2200" dirty="0"/>
          </a:p>
        </p:txBody>
      </p:sp>
    </p:spTree>
    <p:extLst>
      <p:ext uri="{BB962C8B-B14F-4D97-AF65-F5344CB8AC3E}">
        <p14:creationId xmlns:p14="http://schemas.microsoft.com/office/powerpoint/2010/main" val="1275733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Definition of a Rational Agent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20000"/>
          </a:bodyPr>
          <a:lstStyle/>
          <a:p>
            <a:pPr marL="274320" lvl="1" indent="0">
              <a:buNone/>
            </a:pPr>
            <a:r>
              <a:rPr lang="en-US" sz="2400" dirty="0"/>
              <a:t>For each possible percept sequence, a </a:t>
            </a:r>
            <a:r>
              <a:rPr lang="en-US" sz="2400" b="1" dirty="0"/>
              <a:t>rational agent </a:t>
            </a:r>
            <a:r>
              <a:rPr lang="en-US" sz="2400" dirty="0"/>
              <a:t>should select an </a:t>
            </a:r>
            <a:r>
              <a:rPr lang="en-US" sz="2400" i="1" dirty="0"/>
              <a:t>action</a:t>
            </a:r>
            <a:r>
              <a:rPr lang="en-US" sz="2400" dirty="0"/>
              <a:t> that is expected to </a:t>
            </a:r>
            <a:r>
              <a:rPr lang="en-US" sz="2400" i="1" dirty="0"/>
              <a:t>maximize its performance measure</a:t>
            </a:r>
            <a:r>
              <a:rPr lang="en-US" sz="2400" dirty="0"/>
              <a:t>, given the evidence provided by the </a:t>
            </a:r>
            <a:r>
              <a:rPr lang="en-US" sz="2400" i="1" dirty="0"/>
              <a:t>percept sequence </a:t>
            </a:r>
            <a:r>
              <a:rPr lang="en-US" sz="2400" dirty="0"/>
              <a:t>and </a:t>
            </a:r>
            <a:r>
              <a:rPr lang="en-US" sz="2400" i="1" dirty="0"/>
              <a:t>whatever built-in knowledge </a:t>
            </a:r>
            <a:r>
              <a:rPr lang="en-US" sz="2400" dirty="0"/>
              <a:t>the agent has.</a:t>
            </a:r>
          </a:p>
          <a:p>
            <a:pPr marL="274320" lvl="1" indent="0">
              <a:buNone/>
            </a:pPr>
            <a:endParaRPr lang="en-US" sz="2400" dirty="0"/>
          </a:p>
          <a:p>
            <a:pPr marL="274320" lvl="1" indent="0">
              <a:buNone/>
            </a:pPr>
            <a:r>
              <a:rPr lang="en-US" sz="2400" b="1" dirty="0">
                <a:solidFill>
                  <a:srgbClr val="0070C0"/>
                </a:solidFill>
              </a:rPr>
              <a:t>Given the above, is the vacuum agent we proposed rational?</a:t>
            </a:r>
          </a:p>
          <a:p>
            <a:pPr marL="274320" lvl="1" indent="0">
              <a:buNone/>
            </a:pPr>
            <a:endParaRPr lang="en-US" sz="2400" dirty="0"/>
          </a:p>
          <a:p>
            <a:pPr marL="274320" lvl="1" indent="0">
              <a:buNone/>
            </a:pPr>
            <a:r>
              <a:rPr lang="en-US" sz="2400" b="1" dirty="0"/>
              <a:t>function</a:t>
            </a:r>
            <a:r>
              <a:rPr lang="en-US" sz="2400" dirty="0"/>
              <a:t> </a:t>
            </a:r>
            <a:r>
              <a:rPr lang="en-US" sz="2400" dirty="0">
                <a:latin typeface="Consolas" panose="020B0609020204030204" pitchFamily="49" charset="0"/>
              </a:rPr>
              <a:t>REFLEX-VACUUM-AGENT</a:t>
            </a:r>
            <a:r>
              <a:rPr lang="en-US" sz="2400" i="1" dirty="0"/>
              <a:t>([</a:t>
            </a:r>
            <a:r>
              <a:rPr lang="en-US" sz="2400" i="1" dirty="0" err="1"/>
              <a:t>location,status</a:t>
            </a:r>
            <a:r>
              <a:rPr lang="en-US" sz="2400" i="1" dirty="0"/>
              <a:t>]) </a:t>
            </a:r>
            <a:r>
              <a:rPr lang="en-US" sz="2400" b="1" dirty="0"/>
              <a:t>returns</a:t>
            </a:r>
            <a:r>
              <a:rPr lang="en-US" sz="2400" dirty="0"/>
              <a:t> an action</a:t>
            </a:r>
          </a:p>
          <a:p>
            <a:pPr marL="274320" lvl="1" indent="0">
              <a:buNone/>
            </a:pPr>
            <a:r>
              <a:rPr lang="en-US" sz="2400" dirty="0"/>
              <a:t>	</a:t>
            </a:r>
            <a:r>
              <a:rPr lang="en-US" sz="2400" b="1" dirty="0"/>
              <a:t>if</a:t>
            </a:r>
            <a:r>
              <a:rPr lang="en-US" sz="2400" dirty="0"/>
              <a:t> </a:t>
            </a:r>
            <a:r>
              <a:rPr lang="en-US" sz="2400" i="1" dirty="0"/>
              <a:t>status = Dirty </a:t>
            </a:r>
            <a:r>
              <a:rPr lang="en-US" sz="2400" b="1" dirty="0"/>
              <a:t>then return </a:t>
            </a:r>
            <a:r>
              <a:rPr lang="en-US" sz="2400" i="1" dirty="0"/>
              <a:t>Suck</a:t>
            </a:r>
          </a:p>
          <a:p>
            <a:pPr marL="274320" lvl="1" indent="0">
              <a:buNone/>
            </a:pPr>
            <a:r>
              <a:rPr lang="en-US" sz="2400" dirty="0"/>
              <a:t>	</a:t>
            </a:r>
            <a:r>
              <a:rPr lang="en-US" sz="2400" b="1" dirty="0"/>
              <a:t>else if </a:t>
            </a:r>
            <a:r>
              <a:rPr lang="en-US" sz="2400" i="1" dirty="0"/>
              <a:t>location</a:t>
            </a:r>
            <a:r>
              <a:rPr lang="en-US" sz="2400" dirty="0"/>
              <a:t> </a:t>
            </a:r>
            <a:r>
              <a:rPr lang="en-US" sz="2400" i="1" dirty="0"/>
              <a:t>= A</a:t>
            </a:r>
            <a:r>
              <a:rPr lang="en-US" sz="2400" dirty="0"/>
              <a:t> </a:t>
            </a:r>
            <a:r>
              <a:rPr lang="en-US" sz="2400" b="1" dirty="0"/>
              <a:t>then return </a:t>
            </a:r>
            <a:r>
              <a:rPr lang="en-US" sz="2400" i="1" dirty="0"/>
              <a:t>Right</a:t>
            </a:r>
          </a:p>
          <a:p>
            <a:pPr marL="274320" lvl="1" indent="0">
              <a:buNone/>
            </a:pPr>
            <a:r>
              <a:rPr lang="en-US" sz="2400" dirty="0"/>
              <a:t>	</a:t>
            </a:r>
            <a:r>
              <a:rPr lang="en-US" sz="2400" b="1" dirty="0"/>
              <a:t>else if </a:t>
            </a:r>
            <a:r>
              <a:rPr lang="en-US" sz="2400" i="1" dirty="0"/>
              <a:t>location</a:t>
            </a:r>
            <a:r>
              <a:rPr lang="en-US" sz="2400" dirty="0"/>
              <a:t> </a:t>
            </a:r>
            <a:r>
              <a:rPr lang="en-US" sz="2400" i="1" dirty="0"/>
              <a:t>= B</a:t>
            </a:r>
            <a:r>
              <a:rPr lang="en-US" sz="2400" dirty="0"/>
              <a:t> </a:t>
            </a:r>
            <a:r>
              <a:rPr lang="en-US" sz="2400" b="1" dirty="0"/>
              <a:t>then return </a:t>
            </a:r>
            <a:r>
              <a:rPr lang="en-US" sz="2400" i="1" dirty="0"/>
              <a:t>Left</a:t>
            </a:r>
          </a:p>
          <a:p>
            <a:pPr marL="274320" lvl="1" indent="0">
              <a:buNone/>
            </a:pPr>
            <a:endParaRPr lang="en-US" sz="2400" dirty="0"/>
          </a:p>
          <a:p>
            <a:pPr lvl="1"/>
            <a:endParaRPr lang="en-US" sz="2400" dirty="0"/>
          </a:p>
          <a:p>
            <a:pPr lvl="1"/>
            <a:endParaRPr lang="en-US" sz="2200" dirty="0"/>
          </a:p>
        </p:txBody>
      </p:sp>
    </p:spTree>
    <p:extLst>
      <p:ext uri="{BB962C8B-B14F-4D97-AF65-F5344CB8AC3E}">
        <p14:creationId xmlns:p14="http://schemas.microsoft.com/office/powerpoint/2010/main" val="2643214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Agents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7500" lnSpcReduction="20000"/>
          </a:bodyPr>
          <a:lstStyle/>
          <a:p>
            <a:r>
              <a:rPr lang="en-US" sz="2400" dirty="0"/>
              <a:t>What did we say an agent was last time?</a:t>
            </a:r>
          </a:p>
          <a:p>
            <a:endParaRPr lang="en-US" sz="2400" dirty="0"/>
          </a:p>
          <a:p>
            <a:r>
              <a:rPr lang="en-US" sz="2400" dirty="0"/>
              <a:t>Something that acts!</a:t>
            </a:r>
            <a:endParaRPr lang="en-US" sz="2200" dirty="0"/>
          </a:p>
          <a:p>
            <a:endParaRPr lang="en-US" sz="2200" dirty="0"/>
          </a:p>
          <a:p>
            <a:r>
              <a:rPr lang="en-US" sz="2200" dirty="0"/>
              <a:t>And other things too</a:t>
            </a:r>
          </a:p>
          <a:p>
            <a:pPr lvl="1"/>
            <a:r>
              <a:rPr lang="en-US" sz="2200" dirty="0"/>
              <a:t>Operates persistently</a:t>
            </a:r>
          </a:p>
          <a:p>
            <a:pPr lvl="1"/>
            <a:r>
              <a:rPr lang="en-US" sz="2200" dirty="0"/>
              <a:t>Adapts to change</a:t>
            </a:r>
          </a:p>
          <a:p>
            <a:pPr lvl="1"/>
            <a:r>
              <a:rPr lang="en-US" sz="2200" dirty="0"/>
              <a:t>Creates and pursues goals</a:t>
            </a:r>
          </a:p>
          <a:p>
            <a:pPr lvl="1"/>
            <a:r>
              <a:rPr lang="en-US" sz="2200" dirty="0"/>
              <a:t>Stuff like that!</a:t>
            </a:r>
          </a:p>
          <a:p>
            <a:pPr lvl="1"/>
            <a:endParaRPr lang="en-US" sz="2200" dirty="0"/>
          </a:p>
          <a:p>
            <a:r>
              <a:rPr lang="en-US" sz="2400" dirty="0"/>
              <a:t>Lots of new vocab today.</a:t>
            </a:r>
          </a:p>
        </p:txBody>
      </p:sp>
    </p:spTree>
    <p:extLst>
      <p:ext uri="{BB962C8B-B14F-4D97-AF65-F5344CB8AC3E}">
        <p14:creationId xmlns:p14="http://schemas.microsoft.com/office/powerpoint/2010/main" val="39730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dissolv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dissolve">
                                      <p:cBhvr>
                                        <p:cTn id="2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Omniscience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2200" dirty="0"/>
              <a:t>Rationality is not the same as omniscience!</a:t>
            </a:r>
          </a:p>
          <a:p>
            <a:pPr lvl="2"/>
            <a:r>
              <a:rPr lang="en-US" sz="2100" dirty="0"/>
              <a:t>Omniscience: Knowing everything!</a:t>
            </a:r>
          </a:p>
          <a:p>
            <a:pPr lvl="2"/>
            <a:r>
              <a:rPr lang="en-US" sz="2100" dirty="0"/>
              <a:t>Were you a fool for crossing the street?</a:t>
            </a:r>
          </a:p>
          <a:p>
            <a:pPr lvl="3"/>
            <a:r>
              <a:rPr lang="en-US" sz="2100" dirty="0"/>
              <a:t>Or at least irrational?</a:t>
            </a:r>
          </a:p>
        </p:txBody>
      </p:sp>
      <p:pic>
        <p:nvPicPr>
          <p:cNvPr id="4" name="Picture 3">
            <a:extLst>
              <a:ext uri="{FF2B5EF4-FFF2-40B4-BE49-F238E27FC236}">
                <a16:creationId xmlns:a16="http://schemas.microsoft.com/office/drawing/2014/main" id="{7B68E106-6D97-3544-BDEC-BF3EC3F82107}"/>
              </a:ext>
            </a:extLst>
          </p:cNvPr>
          <p:cNvPicPr>
            <a:picLocks noChangeAspect="1"/>
          </p:cNvPicPr>
          <p:nvPr/>
        </p:nvPicPr>
        <p:blipFill>
          <a:blip r:embed="rId3"/>
          <a:stretch>
            <a:fillRect/>
          </a:stretch>
        </p:blipFill>
        <p:spPr>
          <a:xfrm>
            <a:off x="510721" y="3633930"/>
            <a:ext cx="3045279" cy="2525353"/>
          </a:xfrm>
          <a:prstGeom prst="rect">
            <a:avLst/>
          </a:prstGeom>
        </p:spPr>
      </p:pic>
      <p:pic>
        <p:nvPicPr>
          <p:cNvPr id="5" name="Picture 4">
            <a:extLst>
              <a:ext uri="{FF2B5EF4-FFF2-40B4-BE49-F238E27FC236}">
                <a16:creationId xmlns:a16="http://schemas.microsoft.com/office/drawing/2014/main" id="{598875D5-D361-0A4D-B55A-0EB6AD3DF345}"/>
              </a:ext>
            </a:extLst>
          </p:cNvPr>
          <p:cNvPicPr>
            <a:picLocks noChangeAspect="1"/>
          </p:cNvPicPr>
          <p:nvPr/>
        </p:nvPicPr>
        <p:blipFill>
          <a:blip r:embed="rId4"/>
          <a:stretch>
            <a:fillRect/>
          </a:stretch>
        </p:blipFill>
        <p:spPr>
          <a:xfrm>
            <a:off x="7235857" y="881288"/>
            <a:ext cx="3889343" cy="2192650"/>
          </a:xfrm>
          <a:prstGeom prst="rect">
            <a:avLst/>
          </a:prstGeom>
        </p:spPr>
      </p:pic>
      <p:pic>
        <p:nvPicPr>
          <p:cNvPr id="6" name="Picture 5">
            <a:extLst>
              <a:ext uri="{FF2B5EF4-FFF2-40B4-BE49-F238E27FC236}">
                <a16:creationId xmlns:a16="http://schemas.microsoft.com/office/drawing/2014/main" id="{8B449D31-5F53-5346-A616-55A64529A197}"/>
              </a:ext>
            </a:extLst>
          </p:cNvPr>
          <p:cNvPicPr>
            <a:picLocks noChangeAspect="1"/>
          </p:cNvPicPr>
          <p:nvPr/>
        </p:nvPicPr>
        <p:blipFill>
          <a:blip r:embed="rId5"/>
          <a:stretch>
            <a:fillRect/>
          </a:stretch>
        </p:blipFill>
        <p:spPr>
          <a:xfrm>
            <a:off x="8194303" y="3891425"/>
            <a:ext cx="2267858" cy="2267858"/>
          </a:xfrm>
          <a:prstGeom prst="rect">
            <a:avLst/>
          </a:prstGeom>
        </p:spPr>
      </p:pic>
      <p:cxnSp>
        <p:nvCxnSpPr>
          <p:cNvPr id="8" name="Straight Arrow Connector 7">
            <a:extLst>
              <a:ext uri="{FF2B5EF4-FFF2-40B4-BE49-F238E27FC236}">
                <a16:creationId xmlns:a16="http://schemas.microsoft.com/office/drawing/2014/main" id="{BFC538E8-EFE1-FD42-A1F9-32217B19E772}"/>
              </a:ext>
            </a:extLst>
          </p:cNvPr>
          <p:cNvCxnSpPr/>
          <p:nvPr/>
        </p:nvCxnSpPr>
        <p:spPr>
          <a:xfrm>
            <a:off x="9440883" y="3073938"/>
            <a:ext cx="0" cy="797418"/>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DC9F11E-3A3D-1B47-B3D3-15D9B9C5064E}"/>
              </a:ext>
            </a:extLst>
          </p:cNvPr>
          <p:cNvPicPr>
            <a:picLocks noChangeAspect="1"/>
          </p:cNvPicPr>
          <p:nvPr/>
        </p:nvPicPr>
        <p:blipFill>
          <a:blip r:embed="rId6"/>
          <a:stretch>
            <a:fillRect/>
          </a:stretch>
        </p:blipFill>
        <p:spPr>
          <a:xfrm>
            <a:off x="4112080" y="3633930"/>
            <a:ext cx="3454780" cy="2746550"/>
          </a:xfrm>
          <a:prstGeom prst="rect">
            <a:avLst/>
          </a:prstGeom>
        </p:spPr>
      </p:pic>
    </p:spTree>
    <p:extLst>
      <p:ext uri="{BB962C8B-B14F-4D97-AF65-F5344CB8AC3E}">
        <p14:creationId xmlns:p14="http://schemas.microsoft.com/office/powerpoint/2010/main" val="325256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dissolv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dissolve">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Omniscience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2200" dirty="0"/>
              <a:t>Agents can’t guarantee with certainty what the outcome of every action is.</a:t>
            </a:r>
          </a:p>
          <a:p>
            <a:pPr lvl="1"/>
            <a:endParaRPr lang="en-US" sz="2200" dirty="0"/>
          </a:p>
          <a:p>
            <a:pPr lvl="1"/>
            <a:r>
              <a:rPr lang="en-US" sz="2200" dirty="0"/>
              <a:t>Rational agents maximize </a:t>
            </a:r>
            <a:r>
              <a:rPr lang="en-US" sz="2200" i="1" dirty="0"/>
              <a:t>expected performance</a:t>
            </a:r>
            <a:r>
              <a:rPr lang="en-US" sz="2200" dirty="0"/>
              <a:t>, not </a:t>
            </a:r>
            <a:r>
              <a:rPr lang="en-US" sz="2200" i="1" dirty="0"/>
              <a:t>actual performance</a:t>
            </a:r>
            <a:r>
              <a:rPr lang="en-US" sz="2200" dirty="0"/>
              <a:t>.</a:t>
            </a:r>
          </a:p>
          <a:p>
            <a:pPr lvl="1"/>
            <a:endParaRPr lang="en-US" sz="2200" dirty="0"/>
          </a:p>
          <a:p>
            <a:pPr lvl="1"/>
            <a:r>
              <a:rPr lang="en-US" sz="2200" dirty="0"/>
              <a:t>In short: rational agents aren’t expected to be omniscient.</a:t>
            </a:r>
            <a:endParaRPr lang="en-US" sz="2100" dirty="0"/>
          </a:p>
        </p:txBody>
      </p:sp>
    </p:spTree>
    <p:extLst>
      <p:ext uri="{BB962C8B-B14F-4D97-AF65-F5344CB8AC3E}">
        <p14:creationId xmlns:p14="http://schemas.microsoft.com/office/powerpoint/2010/main" val="273665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Information, Learning, and Autonomy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2200" dirty="0"/>
              <a:t>Sometimes agents know what they don’t know!</a:t>
            </a:r>
          </a:p>
          <a:p>
            <a:pPr lvl="1"/>
            <a:endParaRPr lang="en-US" sz="2200" dirty="0"/>
          </a:p>
          <a:p>
            <a:pPr lvl="1"/>
            <a:r>
              <a:rPr lang="en-US" sz="2200" dirty="0"/>
              <a:t>Will specifically take actions to </a:t>
            </a:r>
            <a:r>
              <a:rPr lang="en-US" sz="2200" i="1" dirty="0"/>
              <a:t>modify future percepts</a:t>
            </a:r>
            <a:r>
              <a:rPr lang="en-US" sz="2200" dirty="0"/>
              <a:t>.</a:t>
            </a:r>
          </a:p>
          <a:p>
            <a:pPr lvl="2"/>
            <a:r>
              <a:rPr lang="en-US" sz="1900" dirty="0"/>
              <a:t>Maybe taking the action to look both ways before crossing!</a:t>
            </a:r>
          </a:p>
          <a:p>
            <a:pPr lvl="2"/>
            <a:endParaRPr lang="en-US" sz="1900" dirty="0"/>
          </a:p>
          <a:p>
            <a:pPr lvl="1"/>
            <a:r>
              <a:rPr lang="en-US" sz="2000" dirty="0"/>
              <a:t>This is called </a:t>
            </a:r>
            <a:r>
              <a:rPr lang="en-US" sz="2000" b="1" dirty="0"/>
              <a:t>information gathering</a:t>
            </a:r>
            <a:r>
              <a:rPr lang="en-US" sz="2000" dirty="0"/>
              <a:t>.</a:t>
            </a:r>
          </a:p>
          <a:p>
            <a:pPr lvl="2"/>
            <a:r>
              <a:rPr lang="en-US" sz="1900" dirty="0"/>
              <a:t>Sensing and exploration.</a:t>
            </a:r>
          </a:p>
          <a:p>
            <a:pPr lvl="2"/>
            <a:r>
              <a:rPr lang="en-US" sz="1900" dirty="0"/>
              <a:t>Covered more later!</a:t>
            </a:r>
          </a:p>
        </p:txBody>
      </p:sp>
    </p:spTree>
    <p:extLst>
      <p:ext uri="{BB962C8B-B14F-4D97-AF65-F5344CB8AC3E}">
        <p14:creationId xmlns:p14="http://schemas.microsoft.com/office/powerpoint/2010/main" val="152181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Information, Learning, and Autonomy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2200" dirty="0"/>
              <a:t>Sometimes agents know everything </a:t>
            </a:r>
            <a:r>
              <a:rPr lang="en-US" sz="2200" b="1" dirty="0"/>
              <a:t>a priori </a:t>
            </a:r>
            <a:r>
              <a:rPr lang="en-US" sz="2200" dirty="0"/>
              <a:t>(ahead of time, not through actual observation).</a:t>
            </a:r>
          </a:p>
          <a:p>
            <a:pPr lvl="1"/>
            <a:r>
              <a:rPr lang="en-US" sz="2200" dirty="0"/>
              <a:t>These agents are fragile!</a:t>
            </a:r>
            <a:endParaRPr lang="en-US" sz="1900" dirty="0"/>
          </a:p>
        </p:txBody>
      </p:sp>
      <p:pic>
        <p:nvPicPr>
          <p:cNvPr id="4" name="Picture 3">
            <a:extLst>
              <a:ext uri="{FF2B5EF4-FFF2-40B4-BE49-F238E27FC236}">
                <a16:creationId xmlns:a16="http://schemas.microsoft.com/office/drawing/2014/main" id="{370DAB6B-C6F0-E94B-9ED5-952462782C81}"/>
              </a:ext>
            </a:extLst>
          </p:cNvPr>
          <p:cNvPicPr>
            <a:picLocks noChangeAspect="1"/>
          </p:cNvPicPr>
          <p:nvPr/>
        </p:nvPicPr>
        <p:blipFill>
          <a:blip r:embed="rId3"/>
          <a:stretch>
            <a:fillRect/>
          </a:stretch>
        </p:blipFill>
        <p:spPr>
          <a:xfrm>
            <a:off x="1367970" y="3429000"/>
            <a:ext cx="3726544" cy="2140244"/>
          </a:xfrm>
          <a:prstGeom prst="rect">
            <a:avLst/>
          </a:prstGeom>
        </p:spPr>
      </p:pic>
      <p:sp>
        <p:nvSpPr>
          <p:cNvPr id="5" name="TextBox 4">
            <a:extLst>
              <a:ext uri="{FF2B5EF4-FFF2-40B4-BE49-F238E27FC236}">
                <a16:creationId xmlns:a16="http://schemas.microsoft.com/office/drawing/2014/main" id="{9CC94F3F-B286-0140-874C-DE6770309A8B}"/>
              </a:ext>
            </a:extLst>
          </p:cNvPr>
          <p:cNvSpPr txBox="1"/>
          <p:nvPr/>
        </p:nvSpPr>
        <p:spPr>
          <a:xfrm>
            <a:off x="2524660" y="5590496"/>
            <a:ext cx="1413164" cy="369332"/>
          </a:xfrm>
          <a:prstGeom prst="rect">
            <a:avLst/>
          </a:prstGeom>
          <a:noFill/>
        </p:spPr>
        <p:txBody>
          <a:bodyPr wrap="square" rtlCol="0">
            <a:spAutoFit/>
          </a:bodyPr>
          <a:lstStyle/>
          <a:p>
            <a:r>
              <a:rPr lang="en-US" dirty="0"/>
              <a:t>Dung Beetle</a:t>
            </a:r>
          </a:p>
        </p:txBody>
      </p:sp>
      <p:pic>
        <p:nvPicPr>
          <p:cNvPr id="6" name="Picture 5">
            <a:extLst>
              <a:ext uri="{FF2B5EF4-FFF2-40B4-BE49-F238E27FC236}">
                <a16:creationId xmlns:a16="http://schemas.microsoft.com/office/drawing/2014/main" id="{39F1A945-95ED-4E44-9F4E-17EC7875363C}"/>
              </a:ext>
            </a:extLst>
          </p:cNvPr>
          <p:cNvPicPr>
            <a:picLocks noChangeAspect="1"/>
          </p:cNvPicPr>
          <p:nvPr/>
        </p:nvPicPr>
        <p:blipFill>
          <a:blip r:embed="rId4"/>
          <a:stretch>
            <a:fillRect/>
          </a:stretch>
        </p:blipFill>
        <p:spPr>
          <a:xfrm>
            <a:off x="7291448" y="3427086"/>
            <a:ext cx="2846237" cy="2163410"/>
          </a:xfrm>
          <a:prstGeom prst="rect">
            <a:avLst/>
          </a:prstGeom>
        </p:spPr>
      </p:pic>
      <p:sp>
        <p:nvSpPr>
          <p:cNvPr id="7" name="TextBox 6">
            <a:extLst>
              <a:ext uri="{FF2B5EF4-FFF2-40B4-BE49-F238E27FC236}">
                <a16:creationId xmlns:a16="http://schemas.microsoft.com/office/drawing/2014/main" id="{E711B480-569E-8D41-B94D-B612577763FE}"/>
              </a:ext>
            </a:extLst>
          </p:cNvPr>
          <p:cNvSpPr txBox="1"/>
          <p:nvPr/>
        </p:nvSpPr>
        <p:spPr>
          <a:xfrm>
            <a:off x="8138613" y="5602036"/>
            <a:ext cx="1413164" cy="369332"/>
          </a:xfrm>
          <a:prstGeom prst="rect">
            <a:avLst/>
          </a:prstGeom>
          <a:noFill/>
        </p:spPr>
        <p:txBody>
          <a:bodyPr wrap="square" rtlCol="0">
            <a:spAutoFit/>
          </a:bodyPr>
          <a:lstStyle/>
          <a:p>
            <a:r>
              <a:rPr lang="en-US" dirty="0"/>
              <a:t>Sphex Wasp</a:t>
            </a:r>
          </a:p>
        </p:txBody>
      </p:sp>
    </p:spTree>
    <p:extLst>
      <p:ext uri="{BB962C8B-B14F-4D97-AF65-F5344CB8AC3E}">
        <p14:creationId xmlns:p14="http://schemas.microsoft.com/office/powerpoint/2010/main" val="5617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Information, Learning, and Autonomy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1900" dirty="0"/>
              <a:t>These agents are fragile. They rely solely on initial / pre-existing knowledge.</a:t>
            </a:r>
          </a:p>
          <a:p>
            <a:pPr marL="274320" lvl="1" indent="0">
              <a:buNone/>
            </a:pPr>
            <a:endParaRPr lang="en-US" sz="1900" dirty="0"/>
          </a:p>
          <a:p>
            <a:pPr marL="274320" lvl="1" indent="0">
              <a:buNone/>
            </a:pPr>
            <a:r>
              <a:rPr lang="en-US" sz="1900" dirty="0"/>
              <a:t>We want agents that can </a:t>
            </a:r>
            <a:r>
              <a:rPr lang="en-US" sz="1900" b="1" dirty="0"/>
              <a:t>learn</a:t>
            </a:r>
            <a:r>
              <a:rPr lang="en-US" sz="1900" dirty="0"/>
              <a:t>:</a:t>
            </a:r>
          </a:p>
          <a:p>
            <a:pPr marL="274320" lvl="1" indent="0">
              <a:buNone/>
            </a:pPr>
            <a:r>
              <a:rPr lang="en-US" sz="1900" dirty="0"/>
              <a:t>	Update their own agent program.</a:t>
            </a:r>
          </a:p>
          <a:p>
            <a:pPr marL="274320" lvl="1" indent="0">
              <a:buNone/>
            </a:pPr>
            <a:endParaRPr lang="en-US" sz="1900" dirty="0"/>
          </a:p>
          <a:p>
            <a:pPr marL="274320" lvl="1" indent="0">
              <a:buNone/>
            </a:pPr>
            <a:r>
              <a:rPr lang="en-US" sz="1900" dirty="0"/>
              <a:t>An agent that can gather information and learn is said to be </a:t>
            </a:r>
            <a:r>
              <a:rPr lang="en-US" sz="1900" b="1" dirty="0"/>
              <a:t>autonomous</a:t>
            </a:r>
            <a:r>
              <a:rPr lang="en-US" sz="1900" dirty="0"/>
              <a:t>.</a:t>
            </a:r>
          </a:p>
        </p:txBody>
      </p:sp>
    </p:spTree>
    <p:extLst>
      <p:ext uri="{BB962C8B-B14F-4D97-AF65-F5344CB8AC3E}">
        <p14:creationId xmlns:p14="http://schemas.microsoft.com/office/powerpoint/2010/main" val="3678216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1900" dirty="0"/>
              <a:t>Let’s shift the conversation to Environments</a:t>
            </a:r>
          </a:p>
          <a:p>
            <a:pPr marL="274320" lvl="1" indent="0">
              <a:buNone/>
            </a:pPr>
            <a:endParaRPr lang="en-US" sz="1900" dirty="0"/>
          </a:p>
          <a:p>
            <a:pPr marL="274320" lvl="1" indent="0">
              <a:buNone/>
            </a:pPr>
            <a:endParaRPr lang="en-US" sz="1900" dirty="0"/>
          </a:p>
        </p:txBody>
      </p:sp>
      <p:sp>
        <p:nvSpPr>
          <p:cNvPr id="4" name="Rounded Rectangle 3">
            <a:extLst>
              <a:ext uri="{FF2B5EF4-FFF2-40B4-BE49-F238E27FC236}">
                <a16:creationId xmlns:a16="http://schemas.microsoft.com/office/drawing/2014/main" id="{132CB848-7C2E-C940-B957-C426A09B316C}"/>
              </a:ext>
            </a:extLst>
          </p:cNvPr>
          <p:cNvSpPr/>
          <p:nvPr/>
        </p:nvSpPr>
        <p:spPr>
          <a:xfrm>
            <a:off x="8467105" y="2848653"/>
            <a:ext cx="1852551" cy="3366753"/>
          </a:xfrm>
          <a:prstGeom prst="round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t>
            </a:r>
          </a:p>
        </p:txBody>
      </p:sp>
      <p:sp>
        <p:nvSpPr>
          <p:cNvPr id="5" name="Rounded Rectangle 4">
            <a:extLst>
              <a:ext uri="{FF2B5EF4-FFF2-40B4-BE49-F238E27FC236}">
                <a16:creationId xmlns:a16="http://schemas.microsoft.com/office/drawing/2014/main" id="{6027DBA4-276B-014A-BE83-1E60D3E59D53}"/>
              </a:ext>
            </a:extLst>
          </p:cNvPr>
          <p:cNvSpPr/>
          <p:nvPr/>
        </p:nvSpPr>
        <p:spPr>
          <a:xfrm>
            <a:off x="1648689" y="2848652"/>
            <a:ext cx="5559633" cy="3366753"/>
          </a:xfrm>
          <a:prstGeom prst="roundRect">
            <a:avLst/>
          </a:prstGeom>
          <a:solidFill>
            <a:srgbClr val="00B0F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91440" rtlCol="0" anchor="t" anchorCtr="0"/>
          <a:lstStyle/>
          <a:p>
            <a:pPr algn="ctr"/>
            <a:r>
              <a:rPr lang="en-US" sz="3600" dirty="0">
                <a:solidFill>
                  <a:schemeClr val="tx1"/>
                </a:solidFill>
              </a:rPr>
              <a:t>Agent</a:t>
            </a:r>
          </a:p>
        </p:txBody>
      </p:sp>
      <p:cxnSp>
        <p:nvCxnSpPr>
          <p:cNvPr id="6" name="Straight Arrow Connector 5">
            <a:extLst>
              <a:ext uri="{FF2B5EF4-FFF2-40B4-BE49-F238E27FC236}">
                <a16:creationId xmlns:a16="http://schemas.microsoft.com/office/drawing/2014/main" id="{91BE5B70-7955-E847-8EEA-A59691BBABF5}"/>
              </a:ext>
            </a:extLst>
          </p:cNvPr>
          <p:cNvCxnSpPr>
            <a:cxnSpLocks/>
          </p:cNvCxnSpPr>
          <p:nvPr/>
        </p:nvCxnSpPr>
        <p:spPr>
          <a:xfrm flipH="1">
            <a:off x="4900550" y="4013860"/>
            <a:ext cx="3875315"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D419F6-B51B-A04B-A81E-DB212927451E}"/>
              </a:ext>
            </a:extLst>
          </p:cNvPr>
          <p:cNvSpPr txBox="1"/>
          <p:nvPr/>
        </p:nvSpPr>
        <p:spPr>
          <a:xfrm>
            <a:off x="3804062" y="3886684"/>
            <a:ext cx="1096488" cy="369332"/>
          </a:xfrm>
          <a:prstGeom prst="rect">
            <a:avLst/>
          </a:prstGeom>
          <a:noFill/>
          <a:ln>
            <a:solidFill>
              <a:srgbClr val="7030A0"/>
            </a:solidFill>
          </a:ln>
        </p:spPr>
        <p:txBody>
          <a:bodyPr wrap="square" rtlCol="0">
            <a:spAutoFit/>
          </a:bodyPr>
          <a:lstStyle/>
          <a:p>
            <a:r>
              <a:rPr lang="en-US" dirty="0"/>
              <a:t>Sensors</a:t>
            </a:r>
          </a:p>
        </p:txBody>
      </p:sp>
      <p:sp>
        <p:nvSpPr>
          <p:cNvPr id="8" name="TextBox 7">
            <a:extLst>
              <a:ext uri="{FF2B5EF4-FFF2-40B4-BE49-F238E27FC236}">
                <a16:creationId xmlns:a16="http://schemas.microsoft.com/office/drawing/2014/main" id="{7CEDF526-8FF5-BC42-9821-854569CBF0A5}"/>
              </a:ext>
            </a:extLst>
          </p:cNvPr>
          <p:cNvSpPr txBox="1"/>
          <p:nvPr/>
        </p:nvSpPr>
        <p:spPr>
          <a:xfrm>
            <a:off x="3774748" y="5768078"/>
            <a:ext cx="1261997" cy="369332"/>
          </a:xfrm>
          <a:prstGeom prst="rect">
            <a:avLst/>
          </a:prstGeom>
          <a:noFill/>
          <a:ln>
            <a:solidFill>
              <a:srgbClr val="7030A0"/>
            </a:solidFill>
          </a:ln>
        </p:spPr>
        <p:txBody>
          <a:bodyPr wrap="square" rtlCol="0">
            <a:spAutoFit/>
          </a:bodyPr>
          <a:lstStyle/>
          <a:p>
            <a:r>
              <a:rPr lang="en-US" dirty="0"/>
              <a:t>Actuators</a:t>
            </a:r>
          </a:p>
        </p:txBody>
      </p:sp>
      <p:cxnSp>
        <p:nvCxnSpPr>
          <p:cNvPr id="9" name="Straight Arrow Connector 8">
            <a:extLst>
              <a:ext uri="{FF2B5EF4-FFF2-40B4-BE49-F238E27FC236}">
                <a16:creationId xmlns:a16="http://schemas.microsoft.com/office/drawing/2014/main" id="{40AA9138-2870-6542-B5D4-2F014B81F37A}"/>
              </a:ext>
            </a:extLst>
          </p:cNvPr>
          <p:cNvCxnSpPr>
            <a:cxnSpLocks/>
          </p:cNvCxnSpPr>
          <p:nvPr/>
        </p:nvCxnSpPr>
        <p:spPr>
          <a:xfrm>
            <a:off x="5035138" y="5910085"/>
            <a:ext cx="3740727"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B9FAAF1-70AB-9942-A2F6-783BE476DCC6}"/>
              </a:ext>
            </a:extLst>
          </p:cNvPr>
          <p:cNvCxnSpPr>
            <a:cxnSpLocks/>
          </p:cNvCxnSpPr>
          <p:nvPr/>
        </p:nvCxnSpPr>
        <p:spPr>
          <a:xfrm>
            <a:off x="4428505" y="4256016"/>
            <a:ext cx="0" cy="458488"/>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327FEFA-9E1E-634C-9D25-38895CBA32D4}"/>
              </a:ext>
            </a:extLst>
          </p:cNvPr>
          <p:cNvSpPr txBox="1"/>
          <p:nvPr/>
        </p:nvSpPr>
        <p:spPr>
          <a:xfrm>
            <a:off x="4208322" y="4714504"/>
            <a:ext cx="422552" cy="523220"/>
          </a:xfrm>
          <a:prstGeom prst="rect">
            <a:avLst/>
          </a:prstGeom>
          <a:noFill/>
          <a:ln>
            <a:solidFill>
              <a:srgbClr val="7030A0"/>
            </a:solidFill>
          </a:ln>
        </p:spPr>
        <p:txBody>
          <a:bodyPr wrap="square" rtlCol="0">
            <a:spAutoFit/>
          </a:bodyPr>
          <a:lstStyle/>
          <a:p>
            <a:r>
              <a:rPr lang="en-US" sz="2800" dirty="0"/>
              <a:t>?</a:t>
            </a:r>
          </a:p>
        </p:txBody>
      </p:sp>
      <p:cxnSp>
        <p:nvCxnSpPr>
          <p:cNvPr id="12" name="Straight Arrow Connector 11">
            <a:extLst>
              <a:ext uri="{FF2B5EF4-FFF2-40B4-BE49-F238E27FC236}">
                <a16:creationId xmlns:a16="http://schemas.microsoft.com/office/drawing/2014/main" id="{F765DF06-A0DB-DD48-B8EC-E245DFA77946}"/>
              </a:ext>
            </a:extLst>
          </p:cNvPr>
          <p:cNvCxnSpPr>
            <a:cxnSpLocks/>
          </p:cNvCxnSpPr>
          <p:nvPr/>
        </p:nvCxnSpPr>
        <p:spPr>
          <a:xfrm>
            <a:off x="4428505" y="5250314"/>
            <a:ext cx="1" cy="525741"/>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47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dirty="0"/>
              <a:t>Fully observable vs. partially observable</a:t>
            </a:r>
          </a:p>
          <a:p>
            <a:pPr lvl="1"/>
            <a:r>
              <a:rPr lang="en-US" sz="1900" dirty="0"/>
              <a:t>Single agent vs. multi-agent</a:t>
            </a:r>
          </a:p>
          <a:p>
            <a:pPr lvl="1"/>
            <a:r>
              <a:rPr lang="en-US" sz="1900" dirty="0"/>
              <a:t>Deterministic vs. uncertain</a:t>
            </a:r>
          </a:p>
          <a:p>
            <a:pPr lvl="1"/>
            <a:r>
              <a:rPr lang="en-US" sz="1900" dirty="0"/>
              <a:t>Episodic vs sequential</a:t>
            </a:r>
          </a:p>
          <a:p>
            <a:pPr lvl="1"/>
            <a:r>
              <a:rPr lang="en-US" sz="1900" dirty="0"/>
              <a:t>Static vs dynamic</a:t>
            </a:r>
          </a:p>
          <a:p>
            <a:pPr lvl="1"/>
            <a:r>
              <a:rPr lang="en-US" sz="1900" dirty="0"/>
              <a:t>Discrete vs continuous</a:t>
            </a:r>
          </a:p>
          <a:p>
            <a:pPr lvl="1"/>
            <a:r>
              <a:rPr lang="en-US" sz="1900" dirty="0"/>
              <a:t>Known vs. unknown</a:t>
            </a:r>
          </a:p>
        </p:txBody>
      </p:sp>
    </p:spTree>
    <p:extLst>
      <p:ext uri="{BB962C8B-B14F-4D97-AF65-F5344CB8AC3E}">
        <p14:creationId xmlns:p14="http://schemas.microsoft.com/office/powerpoint/2010/main" val="944070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Fully vs. Partially Observable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Fully Observable</a:t>
            </a:r>
            <a:r>
              <a:rPr lang="en-US" sz="1900" dirty="0"/>
              <a:t>: All relevant information always immediately accessible.</a:t>
            </a:r>
          </a:p>
          <a:p>
            <a:pPr lvl="1"/>
            <a:endParaRPr lang="en-US" sz="1900" dirty="0"/>
          </a:p>
          <a:p>
            <a:pPr lvl="1"/>
            <a:r>
              <a:rPr lang="en-US" sz="1900" b="1" dirty="0"/>
              <a:t>Partially Observable</a:t>
            </a:r>
            <a:r>
              <a:rPr lang="en-US" sz="1900" dirty="0"/>
              <a:t>: Some relevant information is missing; must be assumed or gathered.</a:t>
            </a:r>
          </a:p>
          <a:p>
            <a:pPr lvl="2"/>
            <a:r>
              <a:rPr lang="en-US" sz="1800" dirty="0"/>
              <a:t>Information missing due to agent’s state.</a:t>
            </a:r>
          </a:p>
          <a:p>
            <a:pPr lvl="2"/>
            <a:r>
              <a:rPr lang="en-US" sz="1800" dirty="0"/>
              <a:t>Appropriate sensors are missing or malfunctioning.</a:t>
            </a:r>
          </a:p>
          <a:p>
            <a:pPr lvl="2"/>
            <a:r>
              <a:rPr lang="en-US" sz="1800" dirty="0"/>
              <a:t>Sensory data is noisy.</a:t>
            </a:r>
          </a:p>
          <a:p>
            <a:pPr lvl="2"/>
            <a:endParaRPr lang="en-US" sz="1800" dirty="0"/>
          </a:p>
          <a:p>
            <a:pPr lvl="1"/>
            <a:r>
              <a:rPr lang="en-US" sz="1900" dirty="0"/>
              <a:t>No sensors at all? The environment is </a:t>
            </a:r>
            <a:r>
              <a:rPr lang="en-US" sz="1900" b="1" dirty="0"/>
              <a:t>unobservable</a:t>
            </a:r>
            <a:r>
              <a:rPr lang="en-US" sz="1900" dirty="0"/>
              <a:t>.</a:t>
            </a:r>
          </a:p>
          <a:p>
            <a:pPr lvl="2"/>
            <a:r>
              <a:rPr lang="en-US" sz="1800" dirty="0"/>
              <a:t>Not as hopeless as you might think!</a:t>
            </a:r>
          </a:p>
          <a:p>
            <a:pPr lvl="1"/>
            <a:endParaRPr lang="en-US" sz="1900" dirty="0"/>
          </a:p>
        </p:txBody>
      </p:sp>
    </p:spTree>
    <p:extLst>
      <p:ext uri="{BB962C8B-B14F-4D97-AF65-F5344CB8AC3E}">
        <p14:creationId xmlns:p14="http://schemas.microsoft.com/office/powerpoint/2010/main" val="247933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Single vs. Multi-Agent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28584" y="1816830"/>
            <a:ext cx="10058400" cy="3849624"/>
          </a:xfrm>
        </p:spPr>
        <p:txBody>
          <a:bodyPr>
            <a:normAutofit/>
          </a:bodyPr>
          <a:lstStyle/>
          <a:p>
            <a:pPr marL="274320" lvl="1" indent="0">
              <a:buNone/>
            </a:pPr>
            <a:endParaRPr lang="en-US" sz="1900" dirty="0"/>
          </a:p>
          <a:p>
            <a:pPr lvl="1"/>
            <a:r>
              <a:rPr lang="en-US" sz="1900" b="1" dirty="0"/>
              <a:t>Single Agent</a:t>
            </a:r>
            <a:r>
              <a:rPr lang="en-US" sz="1900" dirty="0"/>
              <a:t>: Everything else in the environment treated as an object.</a:t>
            </a:r>
          </a:p>
          <a:p>
            <a:pPr lvl="1"/>
            <a:endParaRPr lang="en-US" sz="1900" dirty="0"/>
          </a:p>
          <a:p>
            <a:pPr lvl="1"/>
            <a:r>
              <a:rPr lang="en-US" sz="1900" b="1" dirty="0"/>
              <a:t>Multi-Agent</a:t>
            </a:r>
            <a:r>
              <a:rPr lang="en-US" sz="1900" dirty="0"/>
              <a:t>: The ‘other objects’ will change their behavior based on the actions of our agent, and thus should be considered agents themselves.</a:t>
            </a:r>
          </a:p>
          <a:p>
            <a:pPr lvl="2"/>
            <a:r>
              <a:rPr lang="en-US" sz="1800" b="1" dirty="0"/>
              <a:t>Competitive</a:t>
            </a:r>
            <a:r>
              <a:rPr lang="en-US" sz="1800" dirty="0"/>
              <a:t>: What helps one agent might hurt another.</a:t>
            </a:r>
          </a:p>
          <a:p>
            <a:pPr lvl="2"/>
            <a:r>
              <a:rPr lang="en-US" sz="1800" b="1" dirty="0"/>
              <a:t>Cooperative</a:t>
            </a:r>
            <a:r>
              <a:rPr lang="en-US" sz="1800" dirty="0"/>
              <a:t>: By coordinating actions, both achieve better performance.</a:t>
            </a:r>
          </a:p>
          <a:p>
            <a:pPr lvl="2"/>
            <a:r>
              <a:rPr lang="en-US" sz="1800" dirty="0"/>
              <a:t>Mix of both: Some tasks don’t fall nicely into one or the other.</a:t>
            </a:r>
          </a:p>
          <a:p>
            <a:pPr lvl="2"/>
            <a:r>
              <a:rPr lang="en-US" sz="1800" dirty="0"/>
              <a:t>Sometimes encourages </a:t>
            </a:r>
            <a:r>
              <a:rPr lang="en-US" sz="1800" b="1" dirty="0"/>
              <a:t>randomized behavior</a:t>
            </a:r>
            <a:r>
              <a:rPr lang="en-US" sz="1800" dirty="0"/>
              <a:t>.</a:t>
            </a:r>
          </a:p>
          <a:p>
            <a:pPr lvl="1"/>
            <a:endParaRPr lang="en-US" sz="1900" dirty="0"/>
          </a:p>
        </p:txBody>
      </p:sp>
      <p:grpSp>
        <p:nvGrpSpPr>
          <p:cNvPr id="4" name="Group 3">
            <a:extLst>
              <a:ext uri="{FF2B5EF4-FFF2-40B4-BE49-F238E27FC236}">
                <a16:creationId xmlns:a16="http://schemas.microsoft.com/office/drawing/2014/main" id="{DBB8B04C-BBFB-4A6A-9465-E882709A75F0}"/>
              </a:ext>
            </a:extLst>
          </p:cNvPr>
          <p:cNvGrpSpPr/>
          <p:nvPr/>
        </p:nvGrpSpPr>
        <p:grpSpPr>
          <a:xfrm>
            <a:off x="446978" y="5227951"/>
            <a:ext cx="2326423" cy="1371600"/>
            <a:chOff x="6984484" y="2612572"/>
            <a:chExt cx="3738933" cy="2121416"/>
          </a:xfrm>
        </p:grpSpPr>
        <p:grpSp>
          <p:nvGrpSpPr>
            <p:cNvPr id="5" name="Group 4">
              <a:extLst>
                <a:ext uri="{FF2B5EF4-FFF2-40B4-BE49-F238E27FC236}">
                  <a16:creationId xmlns:a16="http://schemas.microsoft.com/office/drawing/2014/main" id="{34CB7974-691D-4783-B9AB-5AEFA56F24B5}"/>
                </a:ext>
              </a:extLst>
            </p:cNvPr>
            <p:cNvGrpSpPr/>
            <p:nvPr/>
          </p:nvGrpSpPr>
          <p:grpSpPr>
            <a:xfrm>
              <a:off x="6984484" y="2612572"/>
              <a:ext cx="3738933" cy="2121416"/>
              <a:chOff x="7103238" y="2135528"/>
              <a:chExt cx="2824223" cy="1412111"/>
            </a:xfrm>
          </p:grpSpPr>
          <p:sp>
            <p:nvSpPr>
              <p:cNvPr id="7" name="Rectangle 6">
                <a:extLst>
                  <a:ext uri="{FF2B5EF4-FFF2-40B4-BE49-F238E27FC236}">
                    <a16:creationId xmlns:a16="http://schemas.microsoft.com/office/drawing/2014/main" id="{BFFE8C64-B580-4B75-9C38-5E0B0A239A7C}"/>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5F6BFC4-17E1-4538-A969-E03784036F1D}"/>
                  </a:ext>
                </a:extLst>
              </p:cNvPr>
              <p:cNvSpPr txBox="1"/>
              <p:nvPr/>
            </p:nvSpPr>
            <p:spPr>
              <a:xfrm>
                <a:off x="7103238" y="2145372"/>
                <a:ext cx="461343" cy="538674"/>
              </a:xfrm>
              <a:prstGeom prst="rect">
                <a:avLst/>
              </a:prstGeom>
              <a:noFill/>
            </p:spPr>
            <p:txBody>
              <a:bodyPr wrap="square" rtlCol="0">
                <a:spAutoFit/>
              </a:bodyPr>
              <a:lstStyle/>
              <a:p>
                <a:endParaRPr lang="en-US" sz="2800" b="1" dirty="0">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9" name="Rectangle 8">
                <a:extLst>
                  <a:ext uri="{FF2B5EF4-FFF2-40B4-BE49-F238E27FC236}">
                    <a16:creationId xmlns:a16="http://schemas.microsoft.com/office/drawing/2014/main" id="{431CA04D-0AE6-4863-B514-7F64EE3E77F6}"/>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88C0796-EF1B-46FB-9021-742D5B9E35E2}"/>
                </a:ext>
              </a:extLst>
            </p:cNvPr>
            <p:cNvPicPr>
              <a:picLocks noChangeAspect="1"/>
            </p:cNvPicPr>
            <p:nvPr/>
          </p:nvPicPr>
          <p:blipFill>
            <a:blip r:embed="rId3"/>
            <a:stretch>
              <a:fillRect/>
            </a:stretch>
          </p:blipFill>
          <p:spPr>
            <a:xfrm>
              <a:off x="7059543" y="2771785"/>
              <a:ext cx="1682169" cy="1121446"/>
            </a:xfrm>
            <a:prstGeom prst="rect">
              <a:avLst/>
            </a:prstGeom>
          </p:spPr>
        </p:pic>
      </p:grpSp>
      <p:sp>
        <p:nvSpPr>
          <p:cNvPr id="10" name="TextBox 9">
            <a:extLst>
              <a:ext uri="{FF2B5EF4-FFF2-40B4-BE49-F238E27FC236}">
                <a16:creationId xmlns:a16="http://schemas.microsoft.com/office/drawing/2014/main" id="{E0FC5048-D96A-455F-843E-1131B646EF41}"/>
              </a:ext>
            </a:extLst>
          </p:cNvPr>
          <p:cNvSpPr txBox="1"/>
          <p:nvPr/>
        </p:nvSpPr>
        <p:spPr>
          <a:xfrm>
            <a:off x="1066800" y="6563990"/>
            <a:ext cx="1024768" cy="276999"/>
          </a:xfrm>
          <a:prstGeom prst="rect">
            <a:avLst/>
          </a:prstGeom>
          <a:noFill/>
        </p:spPr>
        <p:txBody>
          <a:bodyPr wrap="none" rtlCol="0">
            <a:spAutoFit/>
          </a:bodyPr>
          <a:lstStyle/>
          <a:p>
            <a:r>
              <a:rPr lang="en-US" sz="1200" i="1" dirty="0"/>
              <a:t>single agent</a:t>
            </a:r>
          </a:p>
        </p:txBody>
      </p:sp>
      <p:pic>
        <p:nvPicPr>
          <p:cNvPr id="4098" name="Picture 2" descr="The unwinnable game - BBC News">
            <a:extLst>
              <a:ext uri="{FF2B5EF4-FFF2-40B4-BE49-F238E27FC236}">
                <a16:creationId xmlns:a16="http://schemas.microsoft.com/office/drawing/2014/main" id="{002F7CA7-8246-4F94-ADC9-9CB87F21B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937" y="5089034"/>
            <a:ext cx="2685363" cy="15105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B58234F-FA6B-46D0-8C44-9D443FDDB188}"/>
              </a:ext>
            </a:extLst>
          </p:cNvPr>
          <p:cNvSpPr txBox="1"/>
          <p:nvPr/>
        </p:nvSpPr>
        <p:spPr>
          <a:xfrm>
            <a:off x="4658025" y="6604521"/>
            <a:ext cx="1897186" cy="276999"/>
          </a:xfrm>
          <a:prstGeom prst="rect">
            <a:avLst/>
          </a:prstGeom>
          <a:noFill/>
        </p:spPr>
        <p:txBody>
          <a:bodyPr wrap="none" rtlCol="0">
            <a:spAutoFit/>
          </a:bodyPr>
          <a:lstStyle/>
          <a:p>
            <a:r>
              <a:rPr lang="en-US" sz="1200" i="1" dirty="0"/>
              <a:t>competitive multi-agent</a:t>
            </a:r>
          </a:p>
        </p:txBody>
      </p:sp>
      <p:pic>
        <p:nvPicPr>
          <p:cNvPr id="4100" name="Picture 4" descr="Driving autonomous vehicles forward with intelligent infrastructure - Smart  Cities World">
            <a:extLst>
              <a:ext uri="{FF2B5EF4-FFF2-40B4-BE49-F238E27FC236}">
                <a16:creationId xmlns:a16="http://schemas.microsoft.com/office/drawing/2014/main" id="{30FA2E13-92AD-4347-934D-A0B263357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5339" y="4912419"/>
            <a:ext cx="2343017" cy="15620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978B659-EEF1-49E2-87E0-0783EDD33583}"/>
              </a:ext>
            </a:extLst>
          </p:cNvPr>
          <p:cNvSpPr txBox="1"/>
          <p:nvPr/>
        </p:nvSpPr>
        <p:spPr>
          <a:xfrm>
            <a:off x="9210732" y="6420489"/>
            <a:ext cx="1871410" cy="461665"/>
          </a:xfrm>
          <a:prstGeom prst="rect">
            <a:avLst/>
          </a:prstGeom>
          <a:noFill/>
        </p:spPr>
        <p:txBody>
          <a:bodyPr wrap="none" rtlCol="0">
            <a:spAutoFit/>
          </a:bodyPr>
          <a:lstStyle/>
          <a:p>
            <a:r>
              <a:rPr lang="en-US" sz="1200" i="1" dirty="0"/>
              <a:t>cooperative multi-agent</a:t>
            </a:r>
          </a:p>
          <a:p>
            <a:r>
              <a:rPr lang="en-US" sz="1200" i="1" dirty="0"/>
              <a:t>(and mix of both)</a:t>
            </a:r>
          </a:p>
        </p:txBody>
      </p:sp>
    </p:spTree>
    <p:extLst>
      <p:ext uri="{BB962C8B-B14F-4D97-AF65-F5344CB8AC3E}">
        <p14:creationId xmlns:p14="http://schemas.microsoft.com/office/powerpoint/2010/main" val="406777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Deterministic vs. Uncertain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Deterministic</a:t>
            </a:r>
            <a:r>
              <a:rPr lang="en-US" sz="1900" dirty="0"/>
              <a:t>: Taking an action in a state leads to a known outcome.</a:t>
            </a:r>
          </a:p>
          <a:p>
            <a:pPr lvl="1"/>
            <a:endParaRPr lang="en-US" sz="1900" dirty="0"/>
          </a:p>
          <a:p>
            <a:pPr lvl="1"/>
            <a:r>
              <a:rPr lang="en-US" sz="1900" b="1" dirty="0"/>
              <a:t>Uncertain</a:t>
            </a:r>
            <a:r>
              <a:rPr lang="en-US" sz="1900" dirty="0"/>
              <a:t>: We don’t have full confidence over what the next state will be after taking an action.</a:t>
            </a:r>
          </a:p>
          <a:p>
            <a:pPr lvl="2"/>
            <a:r>
              <a:rPr lang="en-US" sz="1800" dirty="0"/>
              <a:t>Perhaps the environment is only partially observable.</a:t>
            </a:r>
          </a:p>
          <a:p>
            <a:pPr lvl="2"/>
            <a:r>
              <a:rPr lang="en-US" sz="1800" dirty="0"/>
              <a:t>Perhaps action outcome is unpredictable.</a:t>
            </a:r>
          </a:p>
          <a:p>
            <a:pPr lvl="2"/>
            <a:endParaRPr lang="en-US" sz="1800" dirty="0"/>
          </a:p>
          <a:p>
            <a:pPr lvl="1"/>
            <a:r>
              <a:rPr lang="en-US" sz="1900" dirty="0"/>
              <a:t>Two flavors of uncertainty:</a:t>
            </a:r>
          </a:p>
          <a:p>
            <a:pPr lvl="2"/>
            <a:r>
              <a:rPr lang="en-US" sz="1800" b="1" dirty="0"/>
              <a:t>Stochastic</a:t>
            </a:r>
            <a:r>
              <a:rPr lang="en-US" sz="1800" dirty="0"/>
              <a:t>: outcome probabilities are known.</a:t>
            </a:r>
          </a:p>
          <a:p>
            <a:pPr lvl="2"/>
            <a:r>
              <a:rPr lang="en-US" sz="1800" b="1" dirty="0"/>
              <a:t>Nondeterministic</a:t>
            </a:r>
            <a:r>
              <a:rPr lang="en-US" sz="1800" dirty="0"/>
              <a:t>: outcome probabilities are not known.</a:t>
            </a:r>
          </a:p>
        </p:txBody>
      </p:sp>
      <p:grpSp>
        <p:nvGrpSpPr>
          <p:cNvPr id="4" name="Group 3">
            <a:extLst>
              <a:ext uri="{FF2B5EF4-FFF2-40B4-BE49-F238E27FC236}">
                <a16:creationId xmlns:a16="http://schemas.microsoft.com/office/drawing/2014/main" id="{0B3A6F40-12DF-094A-A4B8-B38917829946}"/>
              </a:ext>
            </a:extLst>
          </p:cNvPr>
          <p:cNvGrpSpPr/>
          <p:nvPr/>
        </p:nvGrpSpPr>
        <p:grpSpPr>
          <a:xfrm>
            <a:off x="9581039" y="1262238"/>
            <a:ext cx="2326423" cy="1371600"/>
            <a:chOff x="6984484" y="2612572"/>
            <a:chExt cx="3738933" cy="2121416"/>
          </a:xfrm>
        </p:grpSpPr>
        <p:grpSp>
          <p:nvGrpSpPr>
            <p:cNvPr id="5" name="Group 4">
              <a:extLst>
                <a:ext uri="{FF2B5EF4-FFF2-40B4-BE49-F238E27FC236}">
                  <a16:creationId xmlns:a16="http://schemas.microsoft.com/office/drawing/2014/main" id="{6BE077D7-F42B-9A43-9291-B935BE32B192}"/>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BE0EB316-F0D8-334E-A5AB-C9DC9BAEB4E1}"/>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749F79A-A220-EE4A-B0D0-698AB5E4AD57}"/>
                  </a:ext>
                </a:extLst>
              </p:cNvPr>
              <p:cNvSpPr txBox="1"/>
              <p:nvPr/>
            </p:nvSpPr>
            <p:spPr>
              <a:xfrm>
                <a:off x="7103238" y="2145372"/>
                <a:ext cx="461343" cy="538674"/>
              </a:xfrm>
              <a:prstGeom prst="rect">
                <a:avLst/>
              </a:prstGeom>
              <a:noFill/>
            </p:spPr>
            <p:txBody>
              <a:bodyPr wrap="square" rtlCol="0">
                <a:spAutoFit/>
              </a:bodyPr>
              <a:lstStyle/>
              <a:p>
                <a:endParaRPr lang="en-US" sz="2800" b="1" dirty="0">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 name="Rectangle 10">
                <a:extLst>
                  <a:ext uri="{FF2B5EF4-FFF2-40B4-BE49-F238E27FC236}">
                    <a16:creationId xmlns:a16="http://schemas.microsoft.com/office/drawing/2014/main" id="{8D15920B-196E-3247-8530-F2DAEA645B69}"/>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920D0686-9119-5741-B096-42C81637CF1C}"/>
                </a:ext>
              </a:extLst>
            </p:cNvPr>
            <p:cNvPicPr>
              <a:picLocks noChangeAspect="1"/>
            </p:cNvPicPr>
            <p:nvPr/>
          </p:nvPicPr>
          <p:blipFill>
            <a:blip r:embed="rId3"/>
            <a:stretch>
              <a:fillRect/>
            </a:stretch>
          </p:blipFill>
          <p:spPr>
            <a:xfrm>
              <a:off x="7059543" y="2771785"/>
              <a:ext cx="1682169" cy="1121446"/>
            </a:xfrm>
            <a:prstGeom prst="rect">
              <a:avLst/>
            </a:prstGeom>
          </p:spPr>
        </p:pic>
      </p:grpSp>
      <p:pic>
        <p:nvPicPr>
          <p:cNvPr id="13" name="Picture 12">
            <a:extLst>
              <a:ext uri="{FF2B5EF4-FFF2-40B4-BE49-F238E27FC236}">
                <a16:creationId xmlns:a16="http://schemas.microsoft.com/office/drawing/2014/main" id="{69267233-4B09-8C45-8AE6-3EB4C2ACE255}"/>
              </a:ext>
            </a:extLst>
          </p:cNvPr>
          <p:cNvPicPr>
            <a:picLocks noChangeAspect="1"/>
          </p:cNvPicPr>
          <p:nvPr/>
        </p:nvPicPr>
        <p:blipFill>
          <a:blip r:embed="rId4"/>
          <a:stretch>
            <a:fillRect/>
          </a:stretch>
        </p:blipFill>
        <p:spPr>
          <a:xfrm>
            <a:off x="9961065" y="3547996"/>
            <a:ext cx="1739900" cy="1155700"/>
          </a:xfrm>
          <a:prstGeom prst="rect">
            <a:avLst/>
          </a:prstGeom>
        </p:spPr>
      </p:pic>
      <p:sp>
        <p:nvSpPr>
          <p:cNvPr id="14" name="TextBox 13">
            <a:extLst>
              <a:ext uri="{FF2B5EF4-FFF2-40B4-BE49-F238E27FC236}">
                <a16:creationId xmlns:a16="http://schemas.microsoft.com/office/drawing/2014/main" id="{54A86FF9-86A9-4785-818F-7AE0529F35FE}"/>
              </a:ext>
            </a:extLst>
          </p:cNvPr>
          <p:cNvSpPr txBox="1"/>
          <p:nvPr/>
        </p:nvSpPr>
        <p:spPr>
          <a:xfrm>
            <a:off x="10195162" y="2646711"/>
            <a:ext cx="1130694" cy="276999"/>
          </a:xfrm>
          <a:prstGeom prst="rect">
            <a:avLst/>
          </a:prstGeom>
          <a:noFill/>
        </p:spPr>
        <p:txBody>
          <a:bodyPr wrap="none" rtlCol="0">
            <a:spAutoFit/>
          </a:bodyPr>
          <a:lstStyle/>
          <a:p>
            <a:r>
              <a:rPr lang="en-US" sz="1200" i="1" dirty="0"/>
              <a:t>deterministic</a:t>
            </a:r>
          </a:p>
        </p:txBody>
      </p:sp>
      <p:sp>
        <p:nvSpPr>
          <p:cNvPr id="15" name="TextBox 14">
            <a:extLst>
              <a:ext uri="{FF2B5EF4-FFF2-40B4-BE49-F238E27FC236}">
                <a16:creationId xmlns:a16="http://schemas.microsoft.com/office/drawing/2014/main" id="{4F0F63D1-A740-4DF3-B351-F1E9B9734E81}"/>
              </a:ext>
            </a:extLst>
          </p:cNvPr>
          <p:cNvSpPr txBox="1"/>
          <p:nvPr/>
        </p:nvSpPr>
        <p:spPr>
          <a:xfrm>
            <a:off x="9627742" y="4710977"/>
            <a:ext cx="2283510" cy="276999"/>
          </a:xfrm>
          <a:prstGeom prst="rect">
            <a:avLst/>
          </a:prstGeom>
          <a:noFill/>
        </p:spPr>
        <p:txBody>
          <a:bodyPr wrap="none" rtlCol="0">
            <a:spAutoFit/>
          </a:bodyPr>
          <a:lstStyle/>
          <a:p>
            <a:r>
              <a:rPr lang="en-US" sz="1200" i="1" dirty="0"/>
              <a:t>nondeterministic uncertainty</a:t>
            </a:r>
          </a:p>
        </p:txBody>
      </p:sp>
      <p:pic>
        <p:nvPicPr>
          <p:cNvPr id="2050" name="Picture 2" descr="Coin flipping - Wikipedia">
            <a:extLst>
              <a:ext uri="{FF2B5EF4-FFF2-40B4-BE49-F238E27FC236}">
                <a16:creationId xmlns:a16="http://schemas.microsoft.com/office/drawing/2014/main" id="{5C8176BF-EA8A-4C5D-843A-D0983734C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9365" y="5453509"/>
            <a:ext cx="883718" cy="11235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C5BE57E-A9BE-46BF-A54B-34B441C4AA97}"/>
              </a:ext>
            </a:extLst>
          </p:cNvPr>
          <p:cNvSpPr txBox="1"/>
          <p:nvPr/>
        </p:nvSpPr>
        <p:spPr>
          <a:xfrm>
            <a:off x="10082070" y="6577030"/>
            <a:ext cx="1778307" cy="276999"/>
          </a:xfrm>
          <a:prstGeom prst="rect">
            <a:avLst/>
          </a:prstGeom>
          <a:noFill/>
        </p:spPr>
        <p:txBody>
          <a:bodyPr wrap="none" rtlCol="0">
            <a:spAutoFit/>
          </a:bodyPr>
          <a:lstStyle/>
          <a:p>
            <a:r>
              <a:rPr lang="en-US" sz="1200" i="1" dirty="0"/>
              <a:t>stochastic uncertainty</a:t>
            </a:r>
          </a:p>
        </p:txBody>
      </p:sp>
    </p:spTree>
    <p:extLst>
      <p:ext uri="{BB962C8B-B14F-4D97-AF65-F5344CB8AC3E}">
        <p14:creationId xmlns:p14="http://schemas.microsoft.com/office/powerpoint/2010/main" val="74227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Agents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An Agent (be it software or hardware) has Two Big Things:</a:t>
            </a:r>
          </a:p>
          <a:p>
            <a:pPr lvl="1"/>
            <a:r>
              <a:rPr lang="en-US" sz="2200" b="1" dirty="0"/>
              <a:t>Sensors</a:t>
            </a:r>
            <a:r>
              <a:rPr lang="en-US" sz="2200" dirty="0"/>
              <a:t>: To perceive its environment.</a:t>
            </a:r>
          </a:p>
          <a:p>
            <a:pPr lvl="1"/>
            <a:r>
              <a:rPr lang="en-US" sz="2200" b="1" dirty="0"/>
              <a:t>Actuators</a:t>
            </a:r>
            <a:r>
              <a:rPr lang="en-US" sz="2200" dirty="0"/>
              <a:t>: To act upon the environment.</a:t>
            </a:r>
          </a:p>
          <a:p>
            <a:pPr lvl="1"/>
            <a:endParaRPr lang="en-US" sz="2200" dirty="0"/>
          </a:p>
          <a:p>
            <a:pPr marL="274320" lvl="1" indent="0">
              <a:buNone/>
            </a:pPr>
            <a:endParaRPr lang="en-US" sz="2200" dirty="0"/>
          </a:p>
        </p:txBody>
      </p:sp>
      <p:pic>
        <p:nvPicPr>
          <p:cNvPr id="4" name="Picture 3">
            <a:extLst>
              <a:ext uri="{FF2B5EF4-FFF2-40B4-BE49-F238E27FC236}">
                <a16:creationId xmlns:a16="http://schemas.microsoft.com/office/drawing/2014/main" id="{A6523CC3-E932-9D4D-AC6E-42C6654B4676}"/>
              </a:ext>
            </a:extLst>
          </p:cNvPr>
          <p:cNvPicPr>
            <a:picLocks noChangeAspect="1"/>
          </p:cNvPicPr>
          <p:nvPr/>
        </p:nvPicPr>
        <p:blipFill>
          <a:blip r:embed="rId3"/>
          <a:stretch>
            <a:fillRect/>
          </a:stretch>
        </p:blipFill>
        <p:spPr>
          <a:xfrm>
            <a:off x="4322618" y="3710395"/>
            <a:ext cx="4144488" cy="2331275"/>
          </a:xfrm>
          <a:prstGeom prst="rect">
            <a:avLst/>
          </a:prstGeom>
        </p:spPr>
      </p:pic>
      <p:sp>
        <p:nvSpPr>
          <p:cNvPr id="5" name="Oval 4">
            <a:extLst>
              <a:ext uri="{FF2B5EF4-FFF2-40B4-BE49-F238E27FC236}">
                <a16:creationId xmlns:a16="http://schemas.microsoft.com/office/drawing/2014/main" id="{FA906DD8-3B0C-0548-86C7-AE244E03924E}"/>
              </a:ext>
            </a:extLst>
          </p:cNvPr>
          <p:cNvSpPr/>
          <p:nvPr/>
        </p:nvSpPr>
        <p:spPr>
          <a:xfrm>
            <a:off x="6258297" y="4405745"/>
            <a:ext cx="546264" cy="296884"/>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70B57C-A592-2C42-AB70-9E2D33C95799}"/>
              </a:ext>
            </a:extLst>
          </p:cNvPr>
          <p:cNvSpPr txBox="1"/>
          <p:nvPr/>
        </p:nvSpPr>
        <p:spPr>
          <a:xfrm>
            <a:off x="8775864" y="4825562"/>
            <a:ext cx="1403979" cy="461665"/>
          </a:xfrm>
          <a:prstGeom prst="rect">
            <a:avLst/>
          </a:prstGeom>
          <a:noFill/>
        </p:spPr>
        <p:txBody>
          <a:bodyPr wrap="square" rtlCol="0">
            <a:spAutoFit/>
          </a:bodyPr>
          <a:lstStyle/>
          <a:p>
            <a:r>
              <a:rPr lang="en-US" sz="2400" dirty="0">
                <a:solidFill>
                  <a:srgbClr val="FF0000"/>
                </a:solidFill>
              </a:rPr>
              <a:t>Sensor</a:t>
            </a:r>
            <a:r>
              <a:rPr lang="en-US" dirty="0"/>
              <a:t> </a:t>
            </a:r>
          </a:p>
        </p:txBody>
      </p:sp>
      <p:cxnSp>
        <p:nvCxnSpPr>
          <p:cNvPr id="8" name="Straight Arrow Connector 7">
            <a:extLst>
              <a:ext uri="{FF2B5EF4-FFF2-40B4-BE49-F238E27FC236}">
                <a16:creationId xmlns:a16="http://schemas.microsoft.com/office/drawing/2014/main" id="{8E74C70D-3292-B84D-9555-8F027A745350}"/>
              </a:ext>
            </a:extLst>
          </p:cNvPr>
          <p:cNvCxnSpPr>
            <a:cxnSpLocks/>
            <a:stCxn id="6" idx="1"/>
          </p:cNvCxnSpPr>
          <p:nvPr/>
        </p:nvCxnSpPr>
        <p:spPr>
          <a:xfrm flipH="1" flipV="1">
            <a:off x="6804562" y="4554187"/>
            <a:ext cx="1971302" cy="50220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A6637C0-2F1D-014D-911D-813C034E878D}"/>
              </a:ext>
            </a:extLst>
          </p:cNvPr>
          <p:cNvSpPr/>
          <p:nvPr/>
        </p:nvSpPr>
        <p:spPr>
          <a:xfrm>
            <a:off x="6804561" y="3835407"/>
            <a:ext cx="629392" cy="629854"/>
          </a:xfrm>
          <a:prstGeom prst="ellipse">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03491F-A9E6-8C48-B37E-3E339BA43D11}"/>
              </a:ext>
            </a:extLst>
          </p:cNvPr>
          <p:cNvSpPr txBox="1"/>
          <p:nvPr/>
        </p:nvSpPr>
        <p:spPr>
          <a:xfrm>
            <a:off x="9013370" y="3835407"/>
            <a:ext cx="1637961" cy="461665"/>
          </a:xfrm>
          <a:prstGeom prst="rect">
            <a:avLst/>
          </a:prstGeom>
          <a:noFill/>
        </p:spPr>
        <p:txBody>
          <a:bodyPr wrap="square" rtlCol="0">
            <a:spAutoFit/>
          </a:bodyPr>
          <a:lstStyle/>
          <a:p>
            <a:r>
              <a:rPr lang="en-US" sz="2400" dirty="0">
                <a:solidFill>
                  <a:srgbClr val="00B050"/>
                </a:solidFill>
              </a:rPr>
              <a:t>Actuator</a:t>
            </a:r>
            <a:r>
              <a:rPr lang="en-US" dirty="0">
                <a:solidFill>
                  <a:srgbClr val="00B050"/>
                </a:solidFill>
              </a:rPr>
              <a:t> </a:t>
            </a:r>
          </a:p>
        </p:txBody>
      </p:sp>
      <p:cxnSp>
        <p:nvCxnSpPr>
          <p:cNvPr id="11" name="Straight Arrow Connector 10">
            <a:extLst>
              <a:ext uri="{FF2B5EF4-FFF2-40B4-BE49-F238E27FC236}">
                <a16:creationId xmlns:a16="http://schemas.microsoft.com/office/drawing/2014/main" id="{8A275612-F225-7B43-AB64-A398EA8FD67B}"/>
              </a:ext>
            </a:extLst>
          </p:cNvPr>
          <p:cNvCxnSpPr>
            <a:cxnSpLocks/>
            <a:stCxn id="10" idx="1"/>
          </p:cNvCxnSpPr>
          <p:nvPr/>
        </p:nvCxnSpPr>
        <p:spPr>
          <a:xfrm flipH="1">
            <a:off x="7433954" y="4066240"/>
            <a:ext cx="1579416" cy="24191"/>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5F6077F-8E37-F948-A0FE-0DEEC3A88EC1}"/>
              </a:ext>
            </a:extLst>
          </p:cNvPr>
          <p:cNvSpPr/>
          <p:nvPr/>
        </p:nvSpPr>
        <p:spPr>
          <a:xfrm>
            <a:off x="5587341" y="4072775"/>
            <a:ext cx="629392" cy="629854"/>
          </a:xfrm>
          <a:prstGeom prst="ellipse">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481866-4028-324A-9367-6BF87F824EC1}"/>
              </a:ext>
            </a:extLst>
          </p:cNvPr>
          <p:cNvSpPr/>
          <p:nvPr/>
        </p:nvSpPr>
        <p:spPr>
          <a:xfrm>
            <a:off x="6216733" y="4720672"/>
            <a:ext cx="629392" cy="296884"/>
          </a:xfrm>
          <a:prstGeom prst="ellipse">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CBBBCAC-2B8F-4F49-B6D5-5FF3809BA29E}"/>
              </a:ext>
            </a:extLst>
          </p:cNvPr>
          <p:cNvCxnSpPr>
            <a:cxnSpLocks/>
            <a:stCxn id="18" idx="3"/>
          </p:cNvCxnSpPr>
          <p:nvPr/>
        </p:nvCxnSpPr>
        <p:spPr>
          <a:xfrm flipV="1">
            <a:off x="3605150" y="4387703"/>
            <a:ext cx="1894115" cy="77558"/>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A3C8A3-928E-1643-92FB-441E530647A6}"/>
              </a:ext>
            </a:extLst>
          </p:cNvPr>
          <p:cNvSpPr txBox="1"/>
          <p:nvPr/>
        </p:nvSpPr>
        <p:spPr>
          <a:xfrm>
            <a:off x="1896095" y="4234428"/>
            <a:ext cx="1709055" cy="461665"/>
          </a:xfrm>
          <a:prstGeom prst="rect">
            <a:avLst/>
          </a:prstGeom>
          <a:noFill/>
        </p:spPr>
        <p:txBody>
          <a:bodyPr wrap="square" rtlCol="0">
            <a:spAutoFit/>
          </a:bodyPr>
          <a:lstStyle/>
          <a:p>
            <a:r>
              <a:rPr lang="en-US" sz="2400" dirty="0">
                <a:solidFill>
                  <a:srgbClr val="00B050"/>
                </a:solidFill>
              </a:rPr>
              <a:t>Actuator</a:t>
            </a:r>
            <a:r>
              <a:rPr lang="en-US" dirty="0">
                <a:solidFill>
                  <a:srgbClr val="00B050"/>
                </a:solidFill>
              </a:rPr>
              <a:t> </a:t>
            </a:r>
          </a:p>
        </p:txBody>
      </p:sp>
      <p:cxnSp>
        <p:nvCxnSpPr>
          <p:cNvPr id="21" name="Straight Arrow Connector 20">
            <a:extLst>
              <a:ext uri="{FF2B5EF4-FFF2-40B4-BE49-F238E27FC236}">
                <a16:creationId xmlns:a16="http://schemas.microsoft.com/office/drawing/2014/main" id="{5E2341DD-7B5C-8B47-9B63-6F030F75C7C3}"/>
              </a:ext>
            </a:extLst>
          </p:cNvPr>
          <p:cNvCxnSpPr>
            <a:cxnSpLocks/>
            <a:stCxn id="18" idx="3"/>
            <a:endCxn id="13" idx="2"/>
          </p:cNvCxnSpPr>
          <p:nvPr/>
        </p:nvCxnSpPr>
        <p:spPr>
          <a:xfrm>
            <a:off x="3605150" y="4465261"/>
            <a:ext cx="2611583" cy="403853"/>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11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2" grpId="0" animBg="1"/>
      <p:bldP spid="13" grpId="0" animBg="1"/>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Episodic vs. Sequential</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Episodic</a:t>
            </a:r>
            <a:r>
              <a:rPr lang="en-US" sz="1900" dirty="0"/>
              <a:t>: An agent’s current choice of actions doesn’t depend on previous choices. </a:t>
            </a:r>
          </a:p>
          <a:p>
            <a:pPr lvl="1"/>
            <a:endParaRPr lang="en-US" sz="1900" dirty="0"/>
          </a:p>
          <a:p>
            <a:pPr lvl="1"/>
            <a:r>
              <a:rPr lang="en-US" sz="1900" b="1" dirty="0"/>
              <a:t>Sequential</a:t>
            </a:r>
            <a:r>
              <a:rPr lang="en-US" sz="1900" dirty="0"/>
              <a:t>: Current decision can affect all later decisions.</a:t>
            </a:r>
          </a:p>
          <a:p>
            <a:pPr lvl="2"/>
            <a:r>
              <a:rPr lang="en-US" sz="1700" dirty="0"/>
              <a:t>Some kind of long-term planning is needed.</a:t>
            </a:r>
          </a:p>
        </p:txBody>
      </p:sp>
      <p:pic>
        <p:nvPicPr>
          <p:cNvPr id="7" name="Picture 6">
            <a:extLst>
              <a:ext uri="{FF2B5EF4-FFF2-40B4-BE49-F238E27FC236}">
                <a16:creationId xmlns:a16="http://schemas.microsoft.com/office/drawing/2014/main" id="{5E6BE69B-28AF-F648-82B6-73DDA6DFAC3A}"/>
              </a:ext>
            </a:extLst>
          </p:cNvPr>
          <p:cNvPicPr>
            <a:picLocks noChangeAspect="1"/>
          </p:cNvPicPr>
          <p:nvPr/>
        </p:nvPicPr>
        <p:blipFill>
          <a:blip r:embed="rId3"/>
          <a:stretch>
            <a:fillRect/>
          </a:stretch>
        </p:blipFill>
        <p:spPr>
          <a:xfrm>
            <a:off x="676325" y="4027932"/>
            <a:ext cx="3458358" cy="1919389"/>
          </a:xfrm>
          <a:prstGeom prst="rect">
            <a:avLst/>
          </a:prstGeom>
        </p:spPr>
      </p:pic>
      <p:pic>
        <p:nvPicPr>
          <p:cNvPr id="8" name="Picture 7">
            <a:extLst>
              <a:ext uri="{FF2B5EF4-FFF2-40B4-BE49-F238E27FC236}">
                <a16:creationId xmlns:a16="http://schemas.microsoft.com/office/drawing/2014/main" id="{20481F2F-E59B-CF44-99ED-6ED58E8670D9}"/>
              </a:ext>
            </a:extLst>
          </p:cNvPr>
          <p:cNvPicPr>
            <a:picLocks noChangeAspect="1"/>
          </p:cNvPicPr>
          <p:nvPr/>
        </p:nvPicPr>
        <p:blipFill>
          <a:blip r:embed="rId4"/>
          <a:stretch>
            <a:fillRect/>
          </a:stretch>
        </p:blipFill>
        <p:spPr>
          <a:xfrm>
            <a:off x="8395248" y="4104565"/>
            <a:ext cx="2080595" cy="1937106"/>
          </a:xfrm>
          <a:prstGeom prst="rect">
            <a:avLst/>
          </a:prstGeom>
        </p:spPr>
      </p:pic>
      <p:sp>
        <p:nvSpPr>
          <p:cNvPr id="6" name="TextBox 5">
            <a:extLst>
              <a:ext uri="{FF2B5EF4-FFF2-40B4-BE49-F238E27FC236}">
                <a16:creationId xmlns:a16="http://schemas.microsoft.com/office/drawing/2014/main" id="{AE0BA67D-BF98-485C-B6D0-496A81B9E0EE}"/>
              </a:ext>
            </a:extLst>
          </p:cNvPr>
          <p:cNvSpPr txBox="1"/>
          <p:nvPr/>
        </p:nvSpPr>
        <p:spPr>
          <a:xfrm>
            <a:off x="2023027" y="5947321"/>
            <a:ext cx="764953" cy="276999"/>
          </a:xfrm>
          <a:prstGeom prst="rect">
            <a:avLst/>
          </a:prstGeom>
          <a:noFill/>
        </p:spPr>
        <p:txBody>
          <a:bodyPr wrap="none" rtlCol="0">
            <a:spAutoFit/>
          </a:bodyPr>
          <a:lstStyle/>
          <a:p>
            <a:r>
              <a:rPr lang="en-US" sz="1200" i="1" dirty="0"/>
              <a:t>episodic</a:t>
            </a:r>
          </a:p>
        </p:txBody>
      </p:sp>
      <p:sp>
        <p:nvSpPr>
          <p:cNvPr id="9" name="TextBox 8">
            <a:extLst>
              <a:ext uri="{FF2B5EF4-FFF2-40B4-BE49-F238E27FC236}">
                <a16:creationId xmlns:a16="http://schemas.microsoft.com/office/drawing/2014/main" id="{CC245DCD-1A37-47B7-A552-8110032EF134}"/>
              </a:ext>
            </a:extLst>
          </p:cNvPr>
          <p:cNvSpPr txBox="1"/>
          <p:nvPr/>
        </p:nvSpPr>
        <p:spPr>
          <a:xfrm>
            <a:off x="8974521" y="6001914"/>
            <a:ext cx="922047" cy="276999"/>
          </a:xfrm>
          <a:prstGeom prst="rect">
            <a:avLst/>
          </a:prstGeom>
          <a:noFill/>
        </p:spPr>
        <p:txBody>
          <a:bodyPr wrap="none" rtlCol="0">
            <a:spAutoFit/>
          </a:bodyPr>
          <a:lstStyle/>
          <a:p>
            <a:r>
              <a:rPr lang="en-US" sz="1200" i="1" dirty="0"/>
              <a:t>sequential</a:t>
            </a:r>
          </a:p>
        </p:txBody>
      </p:sp>
    </p:spTree>
    <p:extLst>
      <p:ext uri="{BB962C8B-B14F-4D97-AF65-F5344CB8AC3E}">
        <p14:creationId xmlns:p14="http://schemas.microsoft.com/office/powerpoint/2010/main" val="2868236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Static vs. Dynamic</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Static</a:t>
            </a:r>
            <a:r>
              <a:rPr lang="en-US" sz="1900" dirty="0"/>
              <a:t>: The environment doesn’t change while the agent is thinking. Time is not a factor.</a:t>
            </a:r>
          </a:p>
          <a:p>
            <a:pPr lvl="1"/>
            <a:endParaRPr lang="en-US" sz="1900" dirty="0"/>
          </a:p>
          <a:p>
            <a:pPr lvl="1"/>
            <a:r>
              <a:rPr lang="en-US" sz="1900" b="1" dirty="0"/>
              <a:t>Dynamic</a:t>
            </a:r>
            <a:r>
              <a:rPr lang="en-US" sz="1900" dirty="0"/>
              <a:t>: The environment is changing. Asks agent what they want to do next. Time is a factor.</a:t>
            </a:r>
          </a:p>
          <a:p>
            <a:pPr lvl="1"/>
            <a:endParaRPr lang="en-US" sz="1900" dirty="0"/>
          </a:p>
          <a:p>
            <a:pPr lvl="1"/>
            <a:r>
              <a:rPr lang="en-US" sz="1900" b="1" dirty="0"/>
              <a:t>Semi-Dynamic</a:t>
            </a:r>
            <a:r>
              <a:rPr lang="en-US" sz="1900" dirty="0"/>
              <a:t>: only agents change the environment, but time is still a factor.</a:t>
            </a:r>
            <a:endParaRPr lang="en-US" sz="1700" dirty="0"/>
          </a:p>
        </p:txBody>
      </p:sp>
      <p:pic>
        <p:nvPicPr>
          <p:cNvPr id="1026" name="Picture 2" descr="Chess clock - Wikipedia">
            <a:extLst>
              <a:ext uri="{FF2B5EF4-FFF2-40B4-BE49-F238E27FC236}">
                <a16:creationId xmlns:a16="http://schemas.microsoft.com/office/drawing/2014/main" id="{76C7C903-8F4F-4A0A-B10E-7FC4466BB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252" y="4889628"/>
            <a:ext cx="2623931" cy="1729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LA Firefighter Robot Gaining Traction by Entering Burning Buildings &amp;amp;  the Halls of Civic Government; Goes Where Humans Can&amp;#39;t to Deliver Water &amp;amp;  Foam. – Fixes and Solutions">
            <a:extLst>
              <a:ext uri="{FF2B5EF4-FFF2-40B4-BE49-F238E27FC236}">
                <a16:creationId xmlns:a16="http://schemas.microsoft.com/office/drawing/2014/main" id="{12D7DCE7-D7A6-46DA-86B6-E12EEA468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873" y="4883087"/>
            <a:ext cx="2597427" cy="1732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litaire - Online &amp;amp; 100% Free">
            <a:extLst>
              <a:ext uri="{FF2B5EF4-FFF2-40B4-BE49-F238E27FC236}">
                <a16:creationId xmlns:a16="http://schemas.microsoft.com/office/drawing/2014/main" id="{48C20CFB-330A-40AF-8F5F-956D8C3F6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34" y="4883087"/>
            <a:ext cx="2748212" cy="17646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9783C3-9D84-4AE9-8210-75270B6CC5FA}"/>
              </a:ext>
            </a:extLst>
          </p:cNvPr>
          <p:cNvSpPr txBox="1"/>
          <p:nvPr/>
        </p:nvSpPr>
        <p:spPr>
          <a:xfrm>
            <a:off x="1303759" y="6590940"/>
            <a:ext cx="582211" cy="276999"/>
          </a:xfrm>
          <a:prstGeom prst="rect">
            <a:avLst/>
          </a:prstGeom>
          <a:noFill/>
        </p:spPr>
        <p:txBody>
          <a:bodyPr wrap="none" rtlCol="0">
            <a:spAutoFit/>
          </a:bodyPr>
          <a:lstStyle/>
          <a:p>
            <a:r>
              <a:rPr lang="en-US" sz="1200" i="1" dirty="0"/>
              <a:t>static</a:t>
            </a:r>
          </a:p>
        </p:txBody>
      </p:sp>
      <p:sp>
        <p:nvSpPr>
          <p:cNvPr id="9" name="TextBox 8">
            <a:extLst>
              <a:ext uri="{FF2B5EF4-FFF2-40B4-BE49-F238E27FC236}">
                <a16:creationId xmlns:a16="http://schemas.microsoft.com/office/drawing/2014/main" id="{78C41C20-B133-494C-BF15-00862A358A64}"/>
              </a:ext>
            </a:extLst>
          </p:cNvPr>
          <p:cNvSpPr txBox="1"/>
          <p:nvPr/>
        </p:nvSpPr>
        <p:spPr>
          <a:xfrm>
            <a:off x="5687683" y="6574375"/>
            <a:ext cx="816634" cy="276999"/>
          </a:xfrm>
          <a:prstGeom prst="rect">
            <a:avLst/>
          </a:prstGeom>
          <a:noFill/>
        </p:spPr>
        <p:txBody>
          <a:bodyPr wrap="none" rtlCol="0">
            <a:spAutoFit/>
          </a:bodyPr>
          <a:lstStyle/>
          <a:p>
            <a:r>
              <a:rPr lang="en-US" sz="1200" i="1" dirty="0"/>
              <a:t>dynamic</a:t>
            </a:r>
          </a:p>
        </p:txBody>
      </p:sp>
      <p:sp>
        <p:nvSpPr>
          <p:cNvPr id="10" name="TextBox 9">
            <a:extLst>
              <a:ext uri="{FF2B5EF4-FFF2-40B4-BE49-F238E27FC236}">
                <a16:creationId xmlns:a16="http://schemas.microsoft.com/office/drawing/2014/main" id="{46F71D42-C039-4E43-8FE7-6AD6C9B8DA40}"/>
              </a:ext>
            </a:extLst>
          </p:cNvPr>
          <p:cNvSpPr txBox="1"/>
          <p:nvPr/>
        </p:nvSpPr>
        <p:spPr>
          <a:xfrm>
            <a:off x="9677397" y="6566092"/>
            <a:ext cx="1210844" cy="276999"/>
          </a:xfrm>
          <a:prstGeom prst="rect">
            <a:avLst/>
          </a:prstGeom>
          <a:noFill/>
        </p:spPr>
        <p:txBody>
          <a:bodyPr wrap="none" rtlCol="0">
            <a:spAutoFit/>
          </a:bodyPr>
          <a:lstStyle/>
          <a:p>
            <a:r>
              <a:rPr lang="en-US" sz="1200" i="1" dirty="0"/>
              <a:t>semi-dynamic</a:t>
            </a:r>
          </a:p>
        </p:txBody>
      </p:sp>
    </p:spTree>
    <p:extLst>
      <p:ext uri="{BB962C8B-B14F-4D97-AF65-F5344CB8AC3E}">
        <p14:creationId xmlns:p14="http://schemas.microsoft.com/office/powerpoint/2010/main" val="2185020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Discrete vs. Continuous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Discrete:</a:t>
            </a:r>
            <a:r>
              <a:rPr lang="en-US" sz="1900" dirty="0"/>
              <a:t> Everything can be clearly classified and counted:</a:t>
            </a:r>
          </a:p>
          <a:p>
            <a:pPr lvl="2"/>
            <a:r>
              <a:rPr lang="en-US" sz="1600" dirty="0"/>
              <a:t>The distinction between one action and another is clear.</a:t>
            </a:r>
          </a:p>
          <a:p>
            <a:pPr lvl="2"/>
            <a:r>
              <a:rPr lang="en-US" sz="1600" dirty="0"/>
              <a:t>The distinction between one state and another is clear.</a:t>
            </a:r>
          </a:p>
          <a:p>
            <a:pPr lvl="2"/>
            <a:r>
              <a:rPr lang="en-US" sz="1600" dirty="0"/>
              <a:t>The distinction between one percept and another is clear.</a:t>
            </a:r>
          </a:p>
          <a:p>
            <a:pPr lvl="2"/>
            <a:r>
              <a:rPr lang="en-US" sz="1600" dirty="0"/>
              <a:t>Time is separated out nicely (e.g., timestep 1, timestep 2).</a:t>
            </a:r>
          </a:p>
          <a:p>
            <a:pPr lvl="2"/>
            <a:endParaRPr lang="en-US" sz="1600" dirty="0"/>
          </a:p>
          <a:p>
            <a:pPr lvl="1"/>
            <a:r>
              <a:rPr lang="en-US" sz="1700" b="1" dirty="0"/>
              <a:t>Continuous</a:t>
            </a:r>
            <a:r>
              <a:rPr lang="en-US" sz="1700" dirty="0"/>
              <a:t>: state/time/actions cannot clearly be divided into distinct classes.</a:t>
            </a:r>
          </a:p>
          <a:p>
            <a:pPr lvl="2"/>
            <a:r>
              <a:rPr lang="en-US" sz="1600" dirty="0"/>
              <a:t>E.g., taxi driving: speed and location of car and other drivers sweep through continuous range of values smoothly over time.</a:t>
            </a:r>
          </a:p>
        </p:txBody>
      </p:sp>
      <p:pic>
        <p:nvPicPr>
          <p:cNvPr id="5122" name="Picture 2" descr="Taxi Drivers, Your Job has an Expiry Date - Cities of the Future">
            <a:extLst>
              <a:ext uri="{FF2B5EF4-FFF2-40B4-BE49-F238E27FC236}">
                <a16:creationId xmlns:a16="http://schemas.microsoft.com/office/drawing/2014/main" id="{108F5FD6-9170-4631-B071-C92C2FCD6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669" y="4983939"/>
            <a:ext cx="2219092" cy="148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BBE42E-49C5-473D-8AC8-0DB582EAB672}"/>
              </a:ext>
            </a:extLst>
          </p:cNvPr>
          <p:cNvSpPr txBox="1"/>
          <p:nvPr/>
        </p:nvSpPr>
        <p:spPr>
          <a:xfrm>
            <a:off x="8559209" y="6425309"/>
            <a:ext cx="980012" cy="276999"/>
          </a:xfrm>
          <a:prstGeom prst="rect">
            <a:avLst/>
          </a:prstGeom>
          <a:noFill/>
        </p:spPr>
        <p:txBody>
          <a:bodyPr wrap="none" rtlCol="0">
            <a:spAutoFit/>
          </a:bodyPr>
          <a:lstStyle/>
          <a:p>
            <a:r>
              <a:rPr lang="en-US" sz="1200" i="1" dirty="0"/>
              <a:t>continuous</a:t>
            </a:r>
          </a:p>
        </p:txBody>
      </p:sp>
      <p:pic>
        <p:nvPicPr>
          <p:cNvPr id="6" name="Picture 5">
            <a:extLst>
              <a:ext uri="{FF2B5EF4-FFF2-40B4-BE49-F238E27FC236}">
                <a16:creationId xmlns:a16="http://schemas.microsoft.com/office/drawing/2014/main" id="{CD8EBA9A-1201-4FAA-991D-2C06DBB1B5AB}"/>
              </a:ext>
            </a:extLst>
          </p:cNvPr>
          <p:cNvPicPr>
            <a:picLocks noChangeAspect="1"/>
          </p:cNvPicPr>
          <p:nvPr/>
        </p:nvPicPr>
        <p:blipFill>
          <a:blip r:embed="rId4"/>
          <a:stretch>
            <a:fillRect/>
          </a:stretch>
        </p:blipFill>
        <p:spPr>
          <a:xfrm>
            <a:off x="1564542" y="5306501"/>
            <a:ext cx="4143586" cy="1319119"/>
          </a:xfrm>
          <a:prstGeom prst="rect">
            <a:avLst/>
          </a:prstGeom>
        </p:spPr>
      </p:pic>
      <p:sp>
        <p:nvSpPr>
          <p:cNvPr id="7" name="TextBox 6">
            <a:extLst>
              <a:ext uri="{FF2B5EF4-FFF2-40B4-BE49-F238E27FC236}">
                <a16:creationId xmlns:a16="http://schemas.microsoft.com/office/drawing/2014/main" id="{B8092C2D-FC0C-4CE1-AA5F-88F8D9AC92D2}"/>
              </a:ext>
            </a:extLst>
          </p:cNvPr>
          <p:cNvSpPr txBox="1"/>
          <p:nvPr/>
        </p:nvSpPr>
        <p:spPr>
          <a:xfrm>
            <a:off x="3142786" y="6563808"/>
            <a:ext cx="738087" cy="276999"/>
          </a:xfrm>
          <a:prstGeom prst="rect">
            <a:avLst/>
          </a:prstGeom>
          <a:noFill/>
        </p:spPr>
        <p:txBody>
          <a:bodyPr wrap="none" rtlCol="0">
            <a:spAutoFit/>
          </a:bodyPr>
          <a:lstStyle/>
          <a:p>
            <a:r>
              <a:rPr lang="en-US" sz="1200" i="1" dirty="0"/>
              <a:t>discrete</a:t>
            </a:r>
          </a:p>
        </p:txBody>
      </p:sp>
    </p:spTree>
    <p:extLst>
      <p:ext uri="{BB962C8B-B14F-4D97-AF65-F5344CB8AC3E}">
        <p14:creationId xmlns:p14="http://schemas.microsoft.com/office/powerpoint/2010/main" val="1386519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Known vs. Unknown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757657" y="1880191"/>
            <a:ext cx="7042879" cy="4573195"/>
          </a:xfrm>
        </p:spPr>
        <p:txBody>
          <a:bodyPr>
            <a:normAutofit fontScale="92500" lnSpcReduction="10000"/>
          </a:bodyPr>
          <a:lstStyle/>
          <a:p>
            <a:pPr marL="274320" lvl="1" indent="0">
              <a:buNone/>
            </a:pPr>
            <a:endParaRPr lang="en-US" sz="1900" dirty="0"/>
          </a:p>
          <a:p>
            <a:pPr lvl="1"/>
            <a:r>
              <a:rPr lang="en-US" sz="1900" b="1" dirty="0"/>
              <a:t>Known:</a:t>
            </a:r>
            <a:r>
              <a:rPr lang="en-US" sz="1900" dirty="0"/>
              <a:t> The agent understands “how the world works” Outcomes (or outcome probabilities) are all known.</a:t>
            </a:r>
          </a:p>
          <a:p>
            <a:pPr lvl="2"/>
            <a:r>
              <a:rPr lang="en-US" sz="1800" dirty="0"/>
              <a:t>Knows how the rules work.</a:t>
            </a:r>
          </a:p>
          <a:p>
            <a:pPr lvl="2"/>
            <a:r>
              <a:rPr lang="en-US" sz="1800" dirty="0"/>
              <a:t>Note: not strictly speaking a property of the environment.</a:t>
            </a:r>
          </a:p>
          <a:p>
            <a:pPr marL="274320" lvl="1" indent="0">
              <a:buNone/>
            </a:pPr>
            <a:endParaRPr lang="en-US" sz="1600" dirty="0"/>
          </a:p>
          <a:p>
            <a:pPr lvl="1"/>
            <a:r>
              <a:rPr lang="en-US" sz="1700" b="1" dirty="0"/>
              <a:t>Unknown</a:t>
            </a:r>
            <a:r>
              <a:rPr lang="en-US" sz="1700" dirty="0"/>
              <a:t>: Agent doesn’t know the “laws of physics” of the environment</a:t>
            </a:r>
          </a:p>
          <a:p>
            <a:pPr lvl="2"/>
            <a:r>
              <a:rPr lang="en-US" sz="1500" dirty="0"/>
              <a:t>Will need to figure them out to be successful.</a:t>
            </a:r>
          </a:p>
          <a:p>
            <a:pPr lvl="2"/>
            <a:endParaRPr lang="en-US" sz="1500" dirty="0"/>
          </a:p>
          <a:p>
            <a:pPr lvl="1"/>
            <a:r>
              <a:rPr lang="en-US" sz="1600" dirty="0"/>
              <a:t>Note – this is different than fully/partially observable:</a:t>
            </a:r>
          </a:p>
          <a:p>
            <a:pPr lvl="2"/>
            <a:r>
              <a:rPr lang="en-US" sz="1500" dirty="0"/>
              <a:t>Known and partially-observable: Solitaire.</a:t>
            </a:r>
          </a:p>
          <a:p>
            <a:pPr lvl="2"/>
            <a:r>
              <a:rPr lang="en-US" sz="1500" dirty="0"/>
              <a:t>Unknown and fully-observable: first time playing a new video game.</a:t>
            </a:r>
          </a:p>
          <a:p>
            <a:pPr lvl="3"/>
            <a:r>
              <a:rPr lang="en-US" sz="1500" dirty="0"/>
              <a:t>Assuming the game is fully observable of course!</a:t>
            </a:r>
          </a:p>
          <a:p>
            <a:pPr lvl="4"/>
            <a:r>
              <a:rPr lang="en-US" sz="1500" dirty="0"/>
              <a:t>So say with Pacman: I’m saying that the AI might know how to play the game, but at first doesn’t know the movement rules for the Ghosts (but this is something that is learnable over time).</a:t>
            </a:r>
          </a:p>
        </p:txBody>
      </p:sp>
      <p:pic>
        <p:nvPicPr>
          <p:cNvPr id="5" name="Picture 4">
            <a:extLst>
              <a:ext uri="{FF2B5EF4-FFF2-40B4-BE49-F238E27FC236}">
                <a16:creationId xmlns:a16="http://schemas.microsoft.com/office/drawing/2014/main" id="{9EFA161C-658A-5D45-9832-13D3B8FC0759}"/>
              </a:ext>
            </a:extLst>
          </p:cNvPr>
          <p:cNvPicPr>
            <a:picLocks noChangeAspect="1"/>
          </p:cNvPicPr>
          <p:nvPr/>
        </p:nvPicPr>
        <p:blipFill>
          <a:blip r:embed="rId3"/>
          <a:stretch>
            <a:fillRect/>
          </a:stretch>
        </p:blipFill>
        <p:spPr>
          <a:xfrm>
            <a:off x="9060693" y="2743200"/>
            <a:ext cx="2449286" cy="1371600"/>
          </a:xfrm>
          <a:prstGeom prst="rect">
            <a:avLst/>
          </a:prstGeom>
        </p:spPr>
      </p:pic>
      <p:pic>
        <p:nvPicPr>
          <p:cNvPr id="6" name="Picture 5">
            <a:extLst>
              <a:ext uri="{FF2B5EF4-FFF2-40B4-BE49-F238E27FC236}">
                <a16:creationId xmlns:a16="http://schemas.microsoft.com/office/drawing/2014/main" id="{323C8095-F0BE-7444-AF6E-4548AC47D6E5}"/>
              </a:ext>
            </a:extLst>
          </p:cNvPr>
          <p:cNvPicPr>
            <a:picLocks noChangeAspect="1"/>
          </p:cNvPicPr>
          <p:nvPr/>
        </p:nvPicPr>
        <p:blipFill>
          <a:blip r:embed="rId4"/>
          <a:stretch>
            <a:fillRect/>
          </a:stretch>
        </p:blipFill>
        <p:spPr>
          <a:xfrm>
            <a:off x="8362618" y="4440948"/>
            <a:ext cx="3046351" cy="1958368"/>
          </a:xfrm>
          <a:prstGeom prst="rect">
            <a:avLst/>
          </a:prstGeom>
        </p:spPr>
      </p:pic>
      <p:sp>
        <p:nvSpPr>
          <p:cNvPr id="7" name="TextBox 6">
            <a:extLst>
              <a:ext uri="{FF2B5EF4-FFF2-40B4-BE49-F238E27FC236}">
                <a16:creationId xmlns:a16="http://schemas.microsoft.com/office/drawing/2014/main" id="{D4C9D049-D400-43E5-9C5D-FE275F993A84}"/>
              </a:ext>
            </a:extLst>
          </p:cNvPr>
          <p:cNvSpPr txBox="1"/>
          <p:nvPr/>
        </p:nvSpPr>
        <p:spPr>
          <a:xfrm>
            <a:off x="9336250" y="4061086"/>
            <a:ext cx="2130711" cy="276999"/>
          </a:xfrm>
          <a:prstGeom prst="rect">
            <a:avLst/>
          </a:prstGeom>
          <a:noFill/>
        </p:spPr>
        <p:txBody>
          <a:bodyPr wrap="none" rtlCol="0">
            <a:spAutoFit/>
          </a:bodyPr>
          <a:lstStyle/>
          <a:p>
            <a:r>
              <a:rPr lang="en-US" sz="1200" i="1" dirty="0"/>
              <a:t>known, partially observable</a:t>
            </a:r>
          </a:p>
        </p:txBody>
      </p:sp>
      <p:sp>
        <p:nvSpPr>
          <p:cNvPr id="8" name="TextBox 7">
            <a:extLst>
              <a:ext uri="{FF2B5EF4-FFF2-40B4-BE49-F238E27FC236}">
                <a16:creationId xmlns:a16="http://schemas.microsoft.com/office/drawing/2014/main" id="{EB31F8B2-0CBF-4368-B251-34BE3EAB5F8B}"/>
              </a:ext>
            </a:extLst>
          </p:cNvPr>
          <p:cNvSpPr txBox="1"/>
          <p:nvPr/>
        </p:nvSpPr>
        <p:spPr>
          <a:xfrm>
            <a:off x="8919808" y="6399316"/>
            <a:ext cx="1840568" cy="276999"/>
          </a:xfrm>
          <a:prstGeom prst="rect">
            <a:avLst/>
          </a:prstGeom>
          <a:noFill/>
        </p:spPr>
        <p:txBody>
          <a:bodyPr wrap="none" rtlCol="0">
            <a:spAutoFit/>
          </a:bodyPr>
          <a:lstStyle/>
          <a:p>
            <a:r>
              <a:rPr lang="en-US" sz="1200" i="1" dirty="0"/>
              <a:t>known, fully observable</a:t>
            </a:r>
          </a:p>
        </p:txBody>
      </p:sp>
    </p:spTree>
    <p:extLst>
      <p:ext uri="{BB962C8B-B14F-4D97-AF65-F5344CB8AC3E}">
        <p14:creationId xmlns:p14="http://schemas.microsoft.com/office/powerpoint/2010/main" val="291018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1900" dirty="0"/>
              <a:t>Fully observable vs. partially observable</a:t>
            </a:r>
          </a:p>
          <a:p>
            <a:pPr lvl="1"/>
            <a:r>
              <a:rPr lang="en-US" sz="1900" dirty="0"/>
              <a:t>Single agent vs. multi-Agent</a:t>
            </a:r>
          </a:p>
          <a:p>
            <a:pPr lvl="1"/>
            <a:r>
              <a:rPr lang="en-US" sz="1900" dirty="0"/>
              <a:t>Deterministic vs. uncertain</a:t>
            </a:r>
          </a:p>
          <a:p>
            <a:pPr lvl="1"/>
            <a:r>
              <a:rPr lang="en-US" sz="1900" dirty="0"/>
              <a:t>Episodic vs sequential</a:t>
            </a:r>
          </a:p>
          <a:p>
            <a:pPr lvl="1"/>
            <a:r>
              <a:rPr lang="en-US" sz="1900" dirty="0"/>
              <a:t>Static vs dynamic</a:t>
            </a:r>
          </a:p>
          <a:p>
            <a:pPr lvl="1"/>
            <a:r>
              <a:rPr lang="en-US" sz="1900" dirty="0"/>
              <a:t>Discrete vs continuous</a:t>
            </a:r>
          </a:p>
          <a:p>
            <a:pPr lvl="1"/>
            <a:r>
              <a:rPr lang="en-US" sz="1900" dirty="0"/>
              <a:t>Known vs. unknown</a:t>
            </a:r>
          </a:p>
        </p:txBody>
      </p:sp>
    </p:spTree>
    <p:extLst>
      <p:ext uri="{BB962C8B-B14F-4D97-AF65-F5344CB8AC3E}">
        <p14:creationId xmlns:p14="http://schemas.microsoft.com/office/powerpoint/2010/main" val="1017531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“Easy” Environments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1900" b="1" dirty="0"/>
              <a:t>Fully observable </a:t>
            </a:r>
            <a:r>
              <a:rPr lang="en-US" sz="1900" dirty="0"/>
              <a:t>vs. partially observable</a:t>
            </a:r>
          </a:p>
          <a:p>
            <a:pPr lvl="1"/>
            <a:r>
              <a:rPr lang="en-US" sz="1900" b="1" dirty="0"/>
              <a:t>Single agent </a:t>
            </a:r>
            <a:r>
              <a:rPr lang="en-US" sz="1900" dirty="0"/>
              <a:t>vs. multi-agent</a:t>
            </a:r>
          </a:p>
          <a:p>
            <a:pPr lvl="1"/>
            <a:r>
              <a:rPr lang="en-US" sz="1900" b="1" dirty="0"/>
              <a:t>Deterministic</a:t>
            </a:r>
            <a:r>
              <a:rPr lang="en-US" sz="1900" dirty="0"/>
              <a:t> vs. uncertain</a:t>
            </a:r>
          </a:p>
          <a:p>
            <a:pPr lvl="1"/>
            <a:r>
              <a:rPr lang="en-US" sz="1900" b="1" dirty="0"/>
              <a:t>Episodic</a:t>
            </a:r>
            <a:r>
              <a:rPr lang="en-US" sz="1900" dirty="0"/>
              <a:t> vs sequential</a:t>
            </a:r>
          </a:p>
          <a:p>
            <a:pPr lvl="1"/>
            <a:r>
              <a:rPr lang="en-US" sz="1900" b="1" dirty="0"/>
              <a:t>Static</a:t>
            </a:r>
            <a:r>
              <a:rPr lang="en-US" sz="1900" dirty="0"/>
              <a:t> vs dynamic</a:t>
            </a:r>
          </a:p>
          <a:p>
            <a:pPr lvl="1"/>
            <a:r>
              <a:rPr lang="en-US" sz="1900" b="1" dirty="0"/>
              <a:t>Discrete</a:t>
            </a:r>
            <a:r>
              <a:rPr lang="en-US" sz="1900" dirty="0"/>
              <a:t> vs continuous</a:t>
            </a:r>
          </a:p>
          <a:p>
            <a:pPr lvl="1"/>
            <a:r>
              <a:rPr lang="en-US" sz="1900" b="1" dirty="0"/>
              <a:t>Known</a:t>
            </a:r>
            <a:r>
              <a:rPr lang="en-US" sz="1900" dirty="0"/>
              <a:t> vs. unknown</a:t>
            </a:r>
          </a:p>
        </p:txBody>
      </p:sp>
    </p:spTree>
    <p:extLst>
      <p:ext uri="{BB962C8B-B14F-4D97-AF65-F5344CB8AC3E}">
        <p14:creationId xmlns:p14="http://schemas.microsoft.com/office/powerpoint/2010/main" val="548079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“Hard” Environments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pPr lvl="1"/>
            <a:r>
              <a:rPr lang="en-US" sz="1900" dirty="0"/>
              <a:t>Fully observable vs. </a:t>
            </a:r>
            <a:r>
              <a:rPr lang="en-US" sz="1900" b="1" dirty="0"/>
              <a:t>partially observable</a:t>
            </a:r>
          </a:p>
          <a:p>
            <a:pPr lvl="1"/>
            <a:r>
              <a:rPr lang="en-US" sz="1900" dirty="0"/>
              <a:t>Single agent vs. </a:t>
            </a:r>
            <a:r>
              <a:rPr lang="en-US" sz="1900" b="1" dirty="0"/>
              <a:t>multi-agent</a:t>
            </a:r>
          </a:p>
          <a:p>
            <a:pPr lvl="1"/>
            <a:r>
              <a:rPr lang="en-US" sz="1900" dirty="0"/>
              <a:t>Deterministic vs. </a:t>
            </a:r>
            <a:r>
              <a:rPr lang="en-US" sz="1900" b="1" dirty="0"/>
              <a:t>uncertain</a:t>
            </a:r>
          </a:p>
          <a:p>
            <a:pPr lvl="1"/>
            <a:r>
              <a:rPr lang="en-US" sz="1900" dirty="0"/>
              <a:t>Episodic vs </a:t>
            </a:r>
            <a:r>
              <a:rPr lang="en-US" sz="1900" b="1" dirty="0"/>
              <a:t>sequential</a:t>
            </a:r>
          </a:p>
          <a:p>
            <a:pPr lvl="1"/>
            <a:r>
              <a:rPr lang="en-US" sz="1900" dirty="0"/>
              <a:t>Static vs </a:t>
            </a:r>
            <a:r>
              <a:rPr lang="en-US" sz="1900" b="1" dirty="0"/>
              <a:t>dynamic</a:t>
            </a:r>
          </a:p>
          <a:p>
            <a:pPr lvl="1"/>
            <a:r>
              <a:rPr lang="en-US" sz="1900" dirty="0"/>
              <a:t>Discrete vs </a:t>
            </a:r>
            <a:r>
              <a:rPr lang="en-US" sz="1900" b="1" dirty="0"/>
              <a:t>continuous</a:t>
            </a:r>
          </a:p>
          <a:p>
            <a:pPr lvl="1"/>
            <a:r>
              <a:rPr lang="en-US" sz="1900" dirty="0"/>
              <a:t>Known vs. </a:t>
            </a:r>
            <a:r>
              <a:rPr lang="en-US" sz="1900" b="1" dirty="0"/>
              <a:t>unknown</a:t>
            </a:r>
          </a:p>
          <a:p>
            <a:pPr lvl="1"/>
            <a:endParaRPr lang="en-US" sz="1900" b="1" dirty="0"/>
          </a:p>
          <a:p>
            <a:pPr marL="274320" lvl="1" indent="0" algn="ctr">
              <a:buNone/>
            </a:pPr>
            <a:r>
              <a:rPr lang="en-US" sz="2800" b="1" dirty="0"/>
              <a:t>What set of properties defines “the real world”?</a:t>
            </a:r>
          </a:p>
          <a:p>
            <a:pPr marL="274320" lvl="1" indent="0" algn="ctr">
              <a:buNone/>
            </a:pPr>
            <a:endParaRPr lang="en-US" sz="2800" b="1" dirty="0"/>
          </a:p>
          <a:p>
            <a:pPr marL="274320" lvl="1" indent="0" algn="ctr">
              <a:buNone/>
            </a:pPr>
            <a:r>
              <a:rPr lang="en-US" sz="2800" b="1" dirty="0"/>
              <a:t>All the hard ones, of course!</a:t>
            </a:r>
          </a:p>
        </p:txBody>
      </p:sp>
    </p:spTree>
    <p:extLst>
      <p:ext uri="{BB962C8B-B14F-4D97-AF65-F5344CB8AC3E}">
        <p14:creationId xmlns:p14="http://schemas.microsoft.com/office/powerpoint/2010/main" val="95523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dissolve">
                                      <p:cBhvr>
                                        <p:cTn id="1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Vacuum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4" y="1717961"/>
            <a:ext cx="3172473"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grpSp>
        <p:nvGrpSpPr>
          <p:cNvPr id="4" name="Group 3">
            <a:extLst>
              <a:ext uri="{FF2B5EF4-FFF2-40B4-BE49-F238E27FC236}">
                <a16:creationId xmlns:a16="http://schemas.microsoft.com/office/drawing/2014/main" id="{E34007D6-64CC-E047-8AB9-851748D48329}"/>
              </a:ext>
            </a:extLst>
          </p:cNvPr>
          <p:cNvGrpSpPr/>
          <p:nvPr/>
        </p:nvGrpSpPr>
        <p:grpSpPr>
          <a:xfrm>
            <a:off x="546081" y="1735041"/>
            <a:ext cx="3738933" cy="2121416"/>
            <a:chOff x="6984484" y="2612572"/>
            <a:chExt cx="3738933" cy="2121416"/>
          </a:xfrm>
        </p:grpSpPr>
        <p:grpSp>
          <p:nvGrpSpPr>
            <p:cNvPr id="5" name="Group 4">
              <a:extLst>
                <a:ext uri="{FF2B5EF4-FFF2-40B4-BE49-F238E27FC236}">
                  <a16:creationId xmlns:a16="http://schemas.microsoft.com/office/drawing/2014/main" id="{2698BC22-739F-3440-BF5A-D62C01581CB1}"/>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BF55ED35-27D6-E04A-B6BA-F4867D5D88B0}"/>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C6BE62-C134-7144-A6C5-9EF6ACC54D42}"/>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1" name="Rectangle 10">
                <a:extLst>
                  <a:ext uri="{FF2B5EF4-FFF2-40B4-BE49-F238E27FC236}">
                    <a16:creationId xmlns:a16="http://schemas.microsoft.com/office/drawing/2014/main" id="{1BECF118-8A60-6D46-A63C-AA602D4A797B}"/>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FA4E86-CFA0-7745-9C0A-F35792739617}"/>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 name="Picture 5">
              <a:extLst>
                <a:ext uri="{FF2B5EF4-FFF2-40B4-BE49-F238E27FC236}">
                  <a16:creationId xmlns:a16="http://schemas.microsoft.com/office/drawing/2014/main" id="{887527D1-25E9-EB40-9A5C-4188C6592F25}"/>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7" name="Picture 6">
              <a:extLst>
                <a:ext uri="{FF2B5EF4-FFF2-40B4-BE49-F238E27FC236}">
                  <a16:creationId xmlns:a16="http://schemas.microsoft.com/office/drawing/2014/main" id="{9FB9D07E-3CDE-5A40-9EEF-DF9DDDB0412D}"/>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8" name="Picture 7">
              <a:extLst>
                <a:ext uri="{FF2B5EF4-FFF2-40B4-BE49-F238E27FC236}">
                  <a16:creationId xmlns:a16="http://schemas.microsoft.com/office/drawing/2014/main" id="{C15BEA28-FC0F-DC49-8660-28B6661540EA}"/>
                </a:ext>
              </a:extLst>
            </p:cNvPr>
            <p:cNvPicPr>
              <a:picLocks noChangeAspect="1"/>
            </p:cNvPicPr>
            <p:nvPr/>
          </p:nvPicPr>
          <p:blipFill>
            <a:blip r:embed="rId4"/>
            <a:stretch>
              <a:fillRect/>
            </a:stretch>
          </p:blipFill>
          <p:spPr>
            <a:xfrm>
              <a:off x="9257921" y="4085128"/>
              <a:ext cx="902943" cy="601360"/>
            </a:xfrm>
            <a:prstGeom prst="rect">
              <a:avLst/>
            </a:prstGeom>
          </p:spPr>
        </p:pic>
      </p:gr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69" y="1749830"/>
            <a:ext cx="3109449"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Partially</a:t>
            </a:r>
          </a:p>
          <a:p>
            <a:pPr marL="274320" lvl="1" indent="0">
              <a:buNone/>
            </a:pPr>
            <a:r>
              <a:rPr lang="en-US" sz="2800" b="1" dirty="0"/>
              <a:t>Single</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Tree>
    <p:extLst>
      <p:ext uri="{BB962C8B-B14F-4D97-AF65-F5344CB8AC3E}">
        <p14:creationId xmlns:p14="http://schemas.microsoft.com/office/powerpoint/2010/main" val="108189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Crossword Puzzle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4" y="1717961"/>
            <a:ext cx="3258199"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70" y="1749830"/>
            <a:ext cx="313088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Fully</a:t>
            </a:r>
          </a:p>
          <a:p>
            <a:pPr marL="274320" lvl="1" indent="0">
              <a:buNone/>
            </a:pPr>
            <a:r>
              <a:rPr lang="en-US" sz="2800" b="1" dirty="0"/>
              <a:t>Single</a:t>
            </a:r>
          </a:p>
          <a:p>
            <a:pPr marL="274320" lvl="1" indent="0">
              <a:buNone/>
            </a:pPr>
            <a:r>
              <a:rPr lang="en-US" sz="2800" b="1" dirty="0"/>
              <a:t>Deterministic</a:t>
            </a:r>
          </a:p>
          <a:p>
            <a:pPr marL="274320" lvl="1" indent="0">
              <a:buNone/>
            </a:pPr>
            <a:r>
              <a:rPr lang="en-US" sz="2800" b="1" dirty="0"/>
              <a:t>Sequential</a:t>
            </a:r>
          </a:p>
          <a:p>
            <a:pPr marL="274320" lvl="1" indent="0">
              <a:buNone/>
            </a:pPr>
            <a:r>
              <a:rPr lang="en-US" sz="2800" b="1" dirty="0"/>
              <a:t>Static</a:t>
            </a:r>
          </a:p>
          <a:p>
            <a:pPr marL="274320" lvl="1" indent="0">
              <a:buNone/>
            </a:pPr>
            <a:r>
              <a:rPr lang="en-US" sz="2800" b="1" dirty="0"/>
              <a:t>Discrete</a:t>
            </a:r>
          </a:p>
        </p:txBody>
      </p:sp>
      <p:pic>
        <p:nvPicPr>
          <p:cNvPr id="14" name="Picture 13">
            <a:extLst>
              <a:ext uri="{FF2B5EF4-FFF2-40B4-BE49-F238E27FC236}">
                <a16:creationId xmlns:a16="http://schemas.microsoft.com/office/drawing/2014/main" id="{AA47A82A-DB9E-4C4F-A459-5CDE6775EFEB}"/>
              </a:ext>
            </a:extLst>
          </p:cNvPr>
          <p:cNvPicPr>
            <a:picLocks noChangeAspect="1"/>
          </p:cNvPicPr>
          <p:nvPr/>
        </p:nvPicPr>
        <p:blipFill>
          <a:blip r:embed="rId3"/>
          <a:stretch>
            <a:fillRect/>
          </a:stretch>
        </p:blipFill>
        <p:spPr>
          <a:xfrm>
            <a:off x="818656" y="1717961"/>
            <a:ext cx="2929706" cy="2929706"/>
          </a:xfrm>
          <a:prstGeom prst="rect">
            <a:avLst/>
          </a:prstGeom>
        </p:spPr>
      </p:pic>
    </p:spTree>
    <p:extLst>
      <p:ext uri="{BB962C8B-B14F-4D97-AF65-F5344CB8AC3E}">
        <p14:creationId xmlns:p14="http://schemas.microsoft.com/office/powerpoint/2010/main" val="33653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Chess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5" y="1717961"/>
            <a:ext cx="3301060"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70" y="1749830"/>
            <a:ext cx="344932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Fully</a:t>
            </a:r>
          </a:p>
          <a:p>
            <a:pPr marL="274320" lvl="1" indent="0">
              <a:buNone/>
            </a:pPr>
            <a:r>
              <a:rPr lang="en-US" sz="2800" b="1" dirty="0"/>
              <a:t>Multi</a:t>
            </a:r>
          </a:p>
          <a:p>
            <a:pPr marL="274320" lvl="1" indent="0">
              <a:buNone/>
            </a:pPr>
            <a:r>
              <a:rPr lang="en-US" sz="2800" b="1" dirty="0"/>
              <a:t>Deterministic</a:t>
            </a:r>
          </a:p>
          <a:p>
            <a:pPr marL="274320" lvl="1" indent="0">
              <a:buNone/>
            </a:pPr>
            <a:r>
              <a:rPr lang="en-US" sz="2800" b="1" dirty="0"/>
              <a:t>Sequential</a:t>
            </a:r>
          </a:p>
          <a:p>
            <a:pPr marL="274320" lvl="1" indent="0">
              <a:buNone/>
            </a:pPr>
            <a:r>
              <a:rPr lang="en-US" sz="2800" b="1" dirty="0"/>
              <a:t>Static</a:t>
            </a:r>
          </a:p>
          <a:p>
            <a:pPr marL="274320" lvl="1" indent="0">
              <a:buNone/>
            </a:pPr>
            <a:r>
              <a:rPr lang="en-US" sz="2800" b="1" dirty="0"/>
              <a:t>Discrete</a:t>
            </a:r>
          </a:p>
        </p:txBody>
      </p:sp>
      <p:pic>
        <p:nvPicPr>
          <p:cNvPr id="6" name="Picture 5">
            <a:extLst>
              <a:ext uri="{FF2B5EF4-FFF2-40B4-BE49-F238E27FC236}">
                <a16:creationId xmlns:a16="http://schemas.microsoft.com/office/drawing/2014/main" id="{AF1FB3D3-2635-3244-9809-580C12BF7AF3}"/>
              </a:ext>
            </a:extLst>
          </p:cNvPr>
          <p:cNvPicPr>
            <a:picLocks noChangeAspect="1"/>
          </p:cNvPicPr>
          <p:nvPr/>
        </p:nvPicPr>
        <p:blipFill>
          <a:blip r:embed="rId3"/>
          <a:stretch>
            <a:fillRect/>
          </a:stretch>
        </p:blipFill>
        <p:spPr>
          <a:xfrm>
            <a:off x="907949" y="1804895"/>
            <a:ext cx="3099791" cy="2886012"/>
          </a:xfrm>
          <a:prstGeom prst="rect">
            <a:avLst/>
          </a:prstGeom>
        </p:spPr>
      </p:pic>
    </p:spTree>
    <p:extLst>
      <p:ext uri="{BB962C8B-B14F-4D97-AF65-F5344CB8AC3E}">
        <p14:creationId xmlns:p14="http://schemas.microsoft.com/office/powerpoint/2010/main" val="197301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Agents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And then there is the matter of being in an </a:t>
            </a:r>
            <a:r>
              <a:rPr lang="en-US" sz="2400" b="1" dirty="0"/>
              <a:t>environment</a:t>
            </a:r>
            <a:r>
              <a:rPr lang="en-US" sz="2400" dirty="0"/>
              <a:t>.</a:t>
            </a:r>
          </a:p>
          <a:p>
            <a:pPr lvl="1"/>
            <a:endParaRPr lang="en-US" sz="2200" dirty="0"/>
          </a:p>
          <a:p>
            <a:pPr marL="274320" lvl="1" indent="0">
              <a:buNone/>
            </a:pPr>
            <a:endParaRPr lang="en-US" sz="2200" dirty="0"/>
          </a:p>
        </p:txBody>
      </p:sp>
      <p:sp>
        <p:nvSpPr>
          <p:cNvPr id="14" name="Rounded Rectangle 13">
            <a:extLst>
              <a:ext uri="{FF2B5EF4-FFF2-40B4-BE49-F238E27FC236}">
                <a16:creationId xmlns:a16="http://schemas.microsoft.com/office/drawing/2014/main" id="{15FE810F-3B7F-2F44-B5D3-96449BF60F04}"/>
              </a:ext>
            </a:extLst>
          </p:cNvPr>
          <p:cNvSpPr/>
          <p:nvPr/>
        </p:nvSpPr>
        <p:spPr>
          <a:xfrm>
            <a:off x="8467105" y="2848653"/>
            <a:ext cx="1852551" cy="3366753"/>
          </a:xfrm>
          <a:prstGeom prst="round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t>
            </a:r>
          </a:p>
        </p:txBody>
      </p:sp>
      <p:sp>
        <p:nvSpPr>
          <p:cNvPr id="19" name="Rounded Rectangle 18">
            <a:extLst>
              <a:ext uri="{FF2B5EF4-FFF2-40B4-BE49-F238E27FC236}">
                <a16:creationId xmlns:a16="http://schemas.microsoft.com/office/drawing/2014/main" id="{686010D6-5317-4D4E-96F7-6B632529A6B6}"/>
              </a:ext>
            </a:extLst>
          </p:cNvPr>
          <p:cNvSpPr/>
          <p:nvPr/>
        </p:nvSpPr>
        <p:spPr>
          <a:xfrm>
            <a:off x="1648689" y="2848652"/>
            <a:ext cx="5559633" cy="3366753"/>
          </a:xfrm>
          <a:prstGeom prst="roundRect">
            <a:avLst/>
          </a:prstGeom>
          <a:solidFill>
            <a:srgbClr val="00B0F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91440" rtlCol="0" anchor="t" anchorCtr="0"/>
          <a:lstStyle/>
          <a:p>
            <a:pPr algn="ctr"/>
            <a:r>
              <a:rPr lang="en-US" sz="3600" dirty="0">
                <a:solidFill>
                  <a:schemeClr val="tx1"/>
                </a:solidFill>
              </a:rPr>
              <a:t>Agent</a:t>
            </a:r>
          </a:p>
        </p:txBody>
      </p:sp>
      <p:cxnSp>
        <p:nvCxnSpPr>
          <p:cNvPr id="17" name="Straight Arrow Connector 16">
            <a:extLst>
              <a:ext uri="{FF2B5EF4-FFF2-40B4-BE49-F238E27FC236}">
                <a16:creationId xmlns:a16="http://schemas.microsoft.com/office/drawing/2014/main" id="{2E7475C1-88C8-2B44-92FE-C671016D45DF}"/>
              </a:ext>
            </a:extLst>
          </p:cNvPr>
          <p:cNvCxnSpPr>
            <a:cxnSpLocks/>
          </p:cNvCxnSpPr>
          <p:nvPr/>
        </p:nvCxnSpPr>
        <p:spPr>
          <a:xfrm flipH="1">
            <a:off x="4900550" y="4013860"/>
            <a:ext cx="3875315"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E6E1D07-E160-9C4F-A05E-6E90828980FB}"/>
              </a:ext>
            </a:extLst>
          </p:cNvPr>
          <p:cNvSpPr txBox="1"/>
          <p:nvPr/>
        </p:nvSpPr>
        <p:spPr>
          <a:xfrm>
            <a:off x="3804059" y="3864817"/>
            <a:ext cx="1096491" cy="369332"/>
          </a:xfrm>
          <a:prstGeom prst="rect">
            <a:avLst/>
          </a:prstGeom>
          <a:noFill/>
          <a:ln>
            <a:solidFill>
              <a:srgbClr val="7030A0"/>
            </a:solidFill>
          </a:ln>
        </p:spPr>
        <p:txBody>
          <a:bodyPr wrap="square" rtlCol="0">
            <a:spAutoFit/>
          </a:bodyPr>
          <a:lstStyle/>
          <a:p>
            <a:r>
              <a:rPr lang="en-US" dirty="0"/>
              <a:t>Sensors</a:t>
            </a:r>
          </a:p>
        </p:txBody>
      </p:sp>
      <p:sp>
        <p:nvSpPr>
          <p:cNvPr id="24" name="TextBox 23">
            <a:extLst>
              <a:ext uri="{FF2B5EF4-FFF2-40B4-BE49-F238E27FC236}">
                <a16:creationId xmlns:a16="http://schemas.microsoft.com/office/drawing/2014/main" id="{D6A99FE9-E208-DE45-8107-F6B9F7A737BC}"/>
              </a:ext>
            </a:extLst>
          </p:cNvPr>
          <p:cNvSpPr txBox="1"/>
          <p:nvPr/>
        </p:nvSpPr>
        <p:spPr>
          <a:xfrm>
            <a:off x="3671889" y="5732455"/>
            <a:ext cx="1363250" cy="369332"/>
          </a:xfrm>
          <a:prstGeom prst="rect">
            <a:avLst/>
          </a:prstGeom>
          <a:noFill/>
          <a:ln>
            <a:solidFill>
              <a:srgbClr val="7030A0"/>
            </a:solidFill>
          </a:ln>
        </p:spPr>
        <p:txBody>
          <a:bodyPr wrap="square" rtlCol="0">
            <a:spAutoFit/>
          </a:bodyPr>
          <a:lstStyle/>
          <a:p>
            <a:r>
              <a:rPr lang="en-US" dirty="0"/>
              <a:t>Actuators</a:t>
            </a:r>
          </a:p>
        </p:txBody>
      </p:sp>
      <p:cxnSp>
        <p:nvCxnSpPr>
          <p:cNvPr id="25" name="Straight Arrow Connector 24">
            <a:extLst>
              <a:ext uri="{FF2B5EF4-FFF2-40B4-BE49-F238E27FC236}">
                <a16:creationId xmlns:a16="http://schemas.microsoft.com/office/drawing/2014/main" id="{2E1048A0-34C1-1541-B3A7-7E66D12AC86D}"/>
              </a:ext>
            </a:extLst>
          </p:cNvPr>
          <p:cNvCxnSpPr>
            <a:cxnSpLocks/>
          </p:cNvCxnSpPr>
          <p:nvPr/>
        </p:nvCxnSpPr>
        <p:spPr>
          <a:xfrm>
            <a:off x="5035138" y="5910085"/>
            <a:ext cx="3740727"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79E3DB-B8B8-134A-8DDC-0ADC5AB14371}"/>
              </a:ext>
            </a:extLst>
          </p:cNvPr>
          <p:cNvCxnSpPr>
            <a:cxnSpLocks/>
          </p:cNvCxnSpPr>
          <p:nvPr/>
        </p:nvCxnSpPr>
        <p:spPr>
          <a:xfrm>
            <a:off x="4428505" y="4256016"/>
            <a:ext cx="0" cy="458488"/>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801A3A-F7E9-EC4C-A682-9C613353A0F4}"/>
              </a:ext>
            </a:extLst>
          </p:cNvPr>
          <p:cNvSpPr txBox="1"/>
          <p:nvPr/>
        </p:nvSpPr>
        <p:spPr>
          <a:xfrm>
            <a:off x="4208322" y="4714504"/>
            <a:ext cx="422552" cy="523220"/>
          </a:xfrm>
          <a:prstGeom prst="rect">
            <a:avLst/>
          </a:prstGeom>
          <a:noFill/>
          <a:ln>
            <a:solidFill>
              <a:srgbClr val="7030A0"/>
            </a:solidFill>
          </a:ln>
        </p:spPr>
        <p:txBody>
          <a:bodyPr wrap="square" rtlCol="0">
            <a:spAutoFit/>
          </a:bodyPr>
          <a:lstStyle/>
          <a:p>
            <a:r>
              <a:rPr lang="en-US" sz="2800" dirty="0"/>
              <a:t>?</a:t>
            </a:r>
          </a:p>
        </p:txBody>
      </p:sp>
      <p:cxnSp>
        <p:nvCxnSpPr>
          <p:cNvPr id="34" name="Straight Arrow Connector 33">
            <a:extLst>
              <a:ext uri="{FF2B5EF4-FFF2-40B4-BE49-F238E27FC236}">
                <a16:creationId xmlns:a16="http://schemas.microsoft.com/office/drawing/2014/main" id="{5A2613C9-27A7-4E45-9CB4-37A105B6A6C3}"/>
              </a:ext>
            </a:extLst>
          </p:cNvPr>
          <p:cNvCxnSpPr>
            <a:cxnSpLocks/>
          </p:cNvCxnSpPr>
          <p:nvPr/>
        </p:nvCxnSpPr>
        <p:spPr>
          <a:xfrm>
            <a:off x="4428505" y="5250314"/>
            <a:ext cx="1" cy="525741"/>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44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500"/>
                                        <p:tgtEl>
                                          <p:spTgt spid="33"/>
                                        </p:tgtEl>
                                      </p:cBhvr>
                                    </p:animEffect>
                                  </p:childTnLst>
                                </p:cTn>
                              </p:par>
                              <p:par>
                                <p:cTn id="16" presetID="9"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500"/>
                                        <p:tgtEl>
                                          <p:spTgt spid="24"/>
                                        </p:tgtEl>
                                      </p:cBhvr>
                                    </p:animEffect>
                                  </p:childTnLst>
                                </p:cTn>
                              </p:par>
                              <p:par>
                                <p:cTn id="27" presetID="9"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ssolv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Speed Chess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5" y="1717961"/>
            <a:ext cx="3293916"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69" y="1749830"/>
            <a:ext cx="3777827"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Fully</a:t>
            </a:r>
          </a:p>
          <a:p>
            <a:pPr marL="274320" lvl="1" indent="0">
              <a:buNone/>
            </a:pPr>
            <a:r>
              <a:rPr lang="en-US" sz="2800" b="1" dirty="0"/>
              <a:t>Multi</a:t>
            </a:r>
          </a:p>
          <a:p>
            <a:pPr marL="274320" lvl="1" indent="0">
              <a:buNone/>
            </a:pPr>
            <a:r>
              <a:rPr lang="en-US" sz="2800" b="1" dirty="0"/>
              <a:t>Deterministic</a:t>
            </a:r>
          </a:p>
          <a:p>
            <a:pPr marL="274320" lvl="1" indent="0">
              <a:buNone/>
            </a:pPr>
            <a:r>
              <a:rPr lang="en-US" sz="2800" b="1" dirty="0"/>
              <a:t>Sequential</a:t>
            </a:r>
          </a:p>
          <a:p>
            <a:pPr marL="274320" lvl="1" indent="0">
              <a:buNone/>
            </a:pPr>
            <a:r>
              <a:rPr lang="en-US" sz="2800" b="1" dirty="0"/>
              <a:t>Semi-dynamic</a:t>
            </a:r>
          </a:p>
          <a:p>
            <a:pPr marL="274320" lvl="1" indent="0">
              <a:buNone/>
            </a:pPr>
            <a:r>
              <a:rPr lang="en-US" sz="2800" b="1" dirty="0"/>
              <a:t>Discrete</a:t>
            </a:r>
          </a:p>
        </p:txBody>
      </p:sp>
      <p:pic>
        <p:nvPicPr>
          <p:cNvPr id="4" name="Picture 3">
            <a:extLst>
              <a:ext uri="{FF2B5EF4-FFF2-40B4-BE49-F238E27FC236}">
                <a16:creationId xmlns:a16="http://schemas.microsoft.com/office/drawing/2014/main" id="{717384EE-1D63-B345-8DF3-972523C61DBD}"/>
              </a:ext>
            </a:extLst>
          </p:cNvPr>
          <p:cNvPicPr>
            <a:picLocks noChangeAspect="1"/>
          </p:cNvPicPr>
          <p:nvPr/>
        </p:nvPicPr>
        <p:blipFill>
          <a:blip r:embed="rId3"/>
          <a:stretch>
            <a:fillRect/>
          </a:stretch>
        </p:blipFill>
        <p:spPr>
          <a:xfrm>
            <a:off x="731149" y="1894832"/>
            <a:ext cx="3597316" cy="2389458"/>
          </a:xfrm>
          <a:prstGeom prst="rect">
            <a:avLst/>
          </a:prstGeom>
        </p:spPr>
      </p:pic>
    </p:spTree>
    <p:extLst>
      <p:ext uri="{BB962C8B-B14F-4D97-AF65-F5344CB8AC3E}">
        <p14:creationId xmlns:p14="http://schemas.microsoft.com/office/powerpoint/2010/main" val="39177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Poker</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4" y="1717961"/>
            <a:ext cx="3736829"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70" y="1749830"/>
            <a:ext cx="279268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Partially</a:t>
            </a:r>
          </a:p>
          <a:p>
            <a:pPr marL="274320" lvl="1" indent="0">
              <a:buNone/>
            </a:pPr>
            <a:r>
              <a:rPr lang="en-US" sz="2800" b="1" dirty="0"/>
              <a:t>Multi</a:t>
            </a:r>
          </a:p>
          <a:p>
            <a:pPr marL="274320" lvl="1" indent="0">
              <a:buNone/>
            </a:pPr>
            <a:r>
              <a:rPr lang="en-US" sz="2800" b="1" dirty="0"/>
              <a:t>Stochastic</a:t>
            </a:r>
          </a:p>
          <a:p>
            <a:pPr marL="274320" lvl="1" indent="0">
              <a:buNone/>
            </a:pPr>
            <a:r>
              <a:rPr lang="en-US" sz="2800" b="1" dirty="0"/>
              <a:t>Sequential</a:t>
            </a:r>
          </a:p>
          <a:p>
            <a:pPr marL="274320" lvl="1" indent="0">
              <a:buNone/>
            </a:pPr>
            <a:r>
              <a:rPr lang="en-US" sz="2800" b="1" dirty="0"/>
              <a:t>Static</a:t>
            </a:r>
          </a:p>
          <a:p>
            <a:pPr marL="274320" lvl="1" indent="0">
              <a:buNone/>
            </a:pPr>
            <a:r>
              <a:rPr lang="en-US" sz="2800" b="1" dirty="0"/>
              <a:t>Discrete</a:t>
            </a:r>
          </a:p>
        </p:txBody>
      </p:sp>
      <p:pic>
        <p:nvPicPr>
          <p:cNvPr id="5" name="Picture 4">
            <a:extLst>
              <a:ext uri="{FF2B5EF4-FFF2-40B4-BE49-F238E27FC236}">
                <a16:creationId xmlns:a16="http://schemas.microsoft.com/office/drawing/2014/main" id="{ECA73A9B-C9A7-4741-BAD0-61A84B34909C}"/>
              </a:ext>
            </a:extLst>
          </p:cNvPr>
          <p:cNvPicPr>
            <a:picLocks noChangeAspect="1"/>
          </p:cNvPicPr>
          <p:nvPr/>
        </p:nvPicPr>
        <p:blipFill>
          <a:blip r:embed="rId3"/>
          <a:stretch>
            <a:fillRect/>
          </a:stretch>
        </p:blipFill>
        <p:spPr>
          <a:xfrm>
            <a:off x="629474" y="2014194"/>
            <a:ext cx="3651267" cy="2364130"/>
          </a:xfrm>
          <a:prstGeom prst="rect">
            <a:avLst/>
          </a:prstGeom>
        </p:spPr>
      </p:pic>
    </p:spTree>
    <p:extLst>
      <p:ext uri="{BB962C8B-B14F-4D97-AF65-F5344CB8AC3E}">
        <p14:creationId xmlns:p14="http://schemas.microsoft.com/office/powerpoint/2010/main" val="35782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Taxi Driving</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5" y="1717961"/>
            <a:ext cx="3201048"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69" y="1749830"/>
            <a:ext cx="41095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Partially</a:t>
            </a:r>
          </a:p>
          <a:p>
            <a:pPr marL="274320" lvl="1" indent="0">
              <a:buNone/>
            </a:pPr>
            <a:r>
              <a:rPr lang="en-US" sz="2800" b="1" dirty="0"/>
              <a:t>Multi</a:t>
            </a:r>
          </a:p>
          <a:p>
            <a:pPr marL="274320" lvl="1" indent="0">
              <a:buNone/>
            </a:pPr>
            <a:r>
              <a:rPr lang="en-US" sz="2800" b="1" dirty="0"/>
              <a:t>Nondeterministic</a:t>
            </a:r>
          </a:p>
          <a:p>
            <a:pPr marL="274320" lvl="1" indent="0">
              <a:buNone/>
            </a:pPr>
            <a:r>
              <a:rPr lang="en-US" sz="2800" b="1" dirty="0"/>
              <a:t>Sequential</a:t>
            </a:r>
          </a:p>
          <a:p>
            <a:pPr marL="274320" lvl="1" indent="0">
              <a:buNone/>
            </a:pPr>
            <a:r>
              <a:rPr lang="en-US" sz="2800" b="1" dirty="0"/>
              <a:t>Dynamic</a:t>
            </a:r>
          </a:p>
          <a:p>
            <a:pPr marL="274320" lvl="1" indent="0">
              <a:buNone/>
            </a:pPr>
            <a:r>
              <a:rPr lang="en-US" sz="2800" b="1" dirty="0"/>
              <a:t>Continuous</a:t>
            </a:r>
          </a:p>
        </p:txBody>
      </p:sp>
      <p:pic>
        <p:nvPicPr>
          <p:cNvPr id="4" name="Picture 3">
            <a:extLst>
              <a:ext uri="{FF2B5EF4-FFF2-40B4-BE49-F238E27FC236}">
                <a16:creationId xmlns:a16="http://schemas.microsoft.com/office/drawing/2014/main" id="{DC9FF7B8-4AD8-3445-8E75-60FBF72E0CC9}"/>
              </a:ext>
            </a:extLst>
          </p:cNvPr>
          <p:cNvPicPr>
            <a:picLocks noChangeAspect="1"/>
          </p:cNvPicPr>
          <p:nvPr/>
        </p:nvPicPr>
        <p:blipFill>
          <a:blip r:embed="rId3"/>
          <a:stretch>
            <a:fillRect/>
          </a:stretch>
        </p:blipFill>
        <p:spPr>
          <a:xfrm>
            <a:off x="695605" y="1951999"/>
            <a:ext cx="3632860" cy="2275124"/>
          </a:xfrm>
          <a:prstGeom prst="rect">
            <a:avLst/>
          </a:prstGeom>
        </p:spPr>
      </p:pic>
    </p:spTree>
    <p:extLst>
      <p:ext uri="{BB962C8B-B14F-4D97-AF65-F5344CB8AC3E}">
        <p14:creationId xmlns:p14="http://schemas.microsoft.com/office/powerpoint/2010/main" val="294053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Solving Real World Problems with AI</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1066801" y="1749830"/>
            <a:ext cx="6557157" cy="4465576"/>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400" dirty="0"/>
              <a:t>1.) Make as many simplifying assumptions as possible.</a:t>
            </a:r>
          </a:p>
          <a:p>
            <a:pPr marL="274320" lvl="1" indent="0">
              <a:buNone/>
            </a:pPr>
            <a:endParaRPr lang="en-US" sz="2400" dirty="0"/>
          </a:p>
          <a:p>
            <a:pPr marL="274320" lvl="1" indent="0">
              <a:buNone/>
            </a:pPr>
            <a:r>
              <a:rPr lang="en-US" sz="2400" dirty="0"/>
              <a:t>2.) Solve the easier problem.</a:t>
            </a:r>
          </a:p>
          <a:p>
            <a:pPr marL="274320" lvl="1" indent="0">
              <a:buNone/>
            </a:pPr>
            <a:endParaRPr lang="en-US" sz="2400" dirty="0"/>
          </a:p>
          <a:p>
            <a:pPr marL="274320" lvl="1" indent="0">
              <a:buNone/>
            </a:pPr>
            <a:r>
              <a:rPr lang="en-US" sz="2400" dirty="0"/>
              <a:t>3.) Relax one of the simplifying assumptions.</a:t>
            </a:r>
          </a:p>
          <a:p>
            <a:pPr marL="274320" lvl="1" indent="0">
              <a:buNone/>
            </a:pPr>
            <a:endParaRPr lang="en-US" sz="2400" dirty="0"/>
          </a:p>
          <a:p>
            <a:pPr marL="274320" lvl="1" indent="0">
              <a:buNone/>
            </a:pPr>
            <a:r>
              <a:rPr lang="en-US" sz="2400" dirty="0"/>
              <a:t>4.) Solve the harder problem.</a:t>
            </a:r>
          </a:p>
          <a:p>
            <a:pPr marL="274320" lvl="1" indent="0">
              <a:buNone/>
            </a:pPr>
            <a:endParaRPr lang="en-US" sz="2400" dirty="0"/>
          </a:p>
          <a:p>
            <a:pPr marL="274320" lvl="1" indent="0">
              <a:buNone/>
            </a:pPr>
            <a:r>
              <a:rPr lang="en-US" sz="2400" dirty="0"/>
              <a:t>5.) Repeat 3 and 4 until you have solved the real world problem!	</a:t>
            </a:r>
          </a:p>
        </p:txBody>
      </p:sp>
      <p:grpSp>
        <p:nvGrpSpPr>
          <p:cNvPr id="6" name="Group 5">
            <a:extLst>
              <a:ext uri="{FF2B5EF4-FFF2-40B4-BE49-F238E27FC236}">
                <a16:creationId xmlns:a16="http://schemas.microsoft.com/office/drawing/2014/main" id="{DC8CE89F-2BCE-E842-9709-FF91E880C29E}"/>
              </a:ext>
            </a:extLst>
          </p:cNvPr>
          <p:cNvGrpSpPr/>
          <p:nvPr/>
        </p:nvGrpSpPr>
        <p:grpSpPr>
          <a:xfrm>
            <a:off x="7837531" y="1640039"/>
            <a:ext cx="3738933" cy="2121416"/>
            <a:chOff x="6984484" y="2612572"/>
            <a:chExt cx="3738933" cy="2121416"/>
          </a:xfrm>
        </p:grpSpPr>
        <p:grpSp>
          <p:nvGrpSpPr>
            <p:cNvPr id="7" name="Group 6">
              <a:extLst>
                <a:ext uri="{FF2B5EF4-FFF2-40B4-BE49-F238E27FC236}">
                  <a16:creationId xmlns:a16="http://schemas.microsoft.com/office/drawing/2014/main" id="{40F41A08-633C-A04D-8396-5BD73A589F0B}"/>
                </a:ext>
              </a:extLst>
            </p:cNvPr>
            <p:cNvGrpSpPr/>
            <p:nvPr/>
          </p:nvGrpSpPr>
          <p:grpSpPr>
            <a:xfrm>
              <a:off x="6984484" y="2612572"/>
              <a:ext cx="3738933" cy="2121416"/>
              <a:chOff x="7103238" y="2135528"/>
              <a:chExt cx="2824223" cy="1412111"/>
            </a:xfrm>
          </p:grpSpPr>
          <p:sp>
            <p:nvSpPr>
              <p:cNvPr id="11" name="Rectangle 10">
                <a:extLst>
                  <a:ext uri="{FF2B5EF4-FFF2-40B4-BE49-F238E27FC236}">
                    <a16:creationId xmlns:a16="http://schemas.microsoft.com/office/drawing/2014/main" id="{42EBD035-A027-2740-9857-5C3D7C3482BC}"/>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BBB20CB-138E-E347-8FD3-CEB12912E928}"/>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4" name="Rectangle 13">
                <a:extLst>
                  <a:ext uri="{FF2B5EF4-FFF2-40B4-BE49-F238E27FC236}">
                    <a16:creationId xmlns:a16="http://schemas.microsoft.com/office/drawing/2014/main" id="{7517A5FB-70BF-6245-B83B-1F14BEEDE64B}"/>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864A5C2-45BD-2F4E-9D9E-E52AECA83D9B}"/>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8" name="Picture 7">
              <a:extLst>
                <a:ext uri="{FF2B5EF4-FFF2-40B4-BE49-F238E27FC236}">
                  <a16:creationId xmlns:a16="http://schemas.microsoft.com/office/drawing/2014/main" id="{3D954A5F-063F-DC43-A2BB-D2A9738B3B6F}"/>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9" name="Picture 8">
              <a:extLst>
                <a:ext uri="{FF2B5EF4-FFF2-40B4-BE49-F238E27FC236}">
                  <a16:creationId xmlns:a16="http://schemas.microsoft.com/office/drawing/2014/main" id="{6EDA021E-ED9A-654E-861A-A56F9E0E71DF}"/>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0" name="Picture 9">
              <a:extLst>
                <a:ext uri="{FF2B5EF4-FFF2-40B4-BE49-F238E27FC236}">
                  <a16:creationId xmlns:a16="http://schemas.microsoft.com/office/drawing/2014/main" id="{AFCCCA9B-2B96-CC4F-B882-95E6FB107728}"/>
                </a:ext>
              </a:extLst>
            </p:cNvPr>
            <p:cNvPicPr>
              <a:picLocks noChangeAspect="1"/>
            </p:cNvPicPr>
            <p:nvPr/>
          </p:nvPicPr>
          <p:blipFill>
            <a:blip r:embed="rId4"/>
            <a:stretch>
              <a:fillRect/>
            </a:stretch>
          </p:blipFill>
          <p:spPr>
            <a:xfrm>
              <a:off x="9257921" y="4085128"/>
              <a:ext cx="902943" cy="601360"/>
            </a:xfrm>
            <a:prstGeom prst="rect">
              <a:avLst/>
            </a:prstGeom>
          </p:spPr>
        </p:pic>
      </p:grpSp>
      <p:pic>
        <p:nvPicPr>
          <p:cNvPr id="16" name="Picture 15">
            <a:extLst>
              <a:ext uri="{FF2B5EF4-FFF2-40B4-BE49-F238E27FC236}">
                <a16:creationId xmlns:a16="http://schemas.microsoft.com/office/drawing/2014/main" id="{8AFF974E-1122-BA47-8176-FB650423EE30}"/>
              </a:ext>
            </a:extLst>
          </p:cNvPr>
          <p:cNvPicPr>
            <a:picLocks noChangeAspect="1"/>
          </p:cNvPicPr>
          <p:nvPr/>
        </p:nvPicPr>
        <p:blipFill>
          <a:blip r:embed="rId5"/>
          <a:stretch>
            <a:fillRect/>
          </a:stretch>
        </p:blipFill>
        <p:spPr>
          <a:xfrm>
            <a:off x="8448294" y="4519114"/>
            <a:ext cx="2785707" cy="1979049"/>
          </a:xfrm>
          <a:prstGeom prst="rect">
            <a:avLst/>
          </a:prstGeom>
        </p:spPr>
      </p:pic>
      <p:cxnSp>
        <p:nvCxnSpPr>
          <p:cNvPr id="17" name="Straight Arrow Connector 16">
            <a:extLst>
              <a:ext uri="{FF2B5EF4-FFF2-40B4-BE49-F238E27FC236}">
                <a16:creationId xmlns:a16="http://schemas.microsoft.com/office/drawing/2014/main" id="{46FDA476-F5D1-A247-9969-DC75C3821CC7}"/>
              </a:ext>
            </a:extLst>
          </p:cNvPr>
          <p:cNvCxnSpPr/>
          <p:nvPr/>
        </p:nvCxnSpPr>
        <p:spPr>
          <a:xfrm>
            <a:off x="9706997" y="3862166"/>
            <a:ext cx="0" cy="656948"/>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96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dissolv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animEffect transition="in" filter="dissolve">
                                      <p:cBhvr>
                                        <p:cTn id="27" dur="500"/>
                                        <p:tgtEl>
                                          <p:spTgt spid="1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8" end="8"/>
                                            </p:txEl>
                                          </p:spTgt>
                                        </p:tgtEl>
                                        <p:attrNameLst>
                                          <p:attrName>style.visibility</p:attrName>
                                        </p:attrNameLst>
                                      </p:cBhvr>
                                      <p:to>
                                        <p:strVal val="visible"/>
                                      </p:to>
                                    </p:set>
                                    <p:animEffect transition="in" filter="dissolve">
                                      <p:cBhvr>
                                        <p:cTn id="32" dur="500"/>
                                        <p:tgtEl>
                                          <p:spTgt spid="1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Microworlds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1006" y="1572223"/>
            <a:ext cx="5798344" cy="3849624"/>
          </a:xfrm>
        </p:spPr>
        <p:txBody>
          <a:bodyPr>
            <a:normAutofit/>
          </a:bodyPr>
          <a:lstStyle/>
          <a:p>
            <a:r>
              <a:rPr lang="en-US" sz="2400" b="1" dirty="0"/>
              <a:t>Microworlds</a:t>
            </a:r>
            <a:r>
              <a:rPr lang="en-US" sz="2400" dirty="0"/>
              <a:t> are commonly used.</a:t>
            </a:r>
          </a:p>
          <a:p>
            <a:pPr lvl="1"/>
            <a:r>
              <a:rPr lang="en-US" sz="2000" dirty="0"/>
              <a:t>Small environments with simple agents that let you focus on specific problems</a:t>
            </a:r>
          </a:p>
          <a:p>
            <a:pPr lvl="1"/>
            <a:r>
              <a:rPr lang="en-US" sz="2000" dirty="0"/>
              <a:t>Blocks World is a famous first example</a:t>
            </a:r>
          </a:p>
          <a:p>
            <a:pPr lvl="1"/>
            <a:r>
              <a:rPr lang="en-US" sz="2000" dirty="0"/>
              <a:t>Initial State and Goal State</a:t>
            </a:r>
          </a:p>
          <a:p>
            <a:pPr lvl="1"/>
            <a:endParaRPr lang="en-US" sz="2200" dirty="0"/>
          </a:p>
          <a:p>
            <a:pPr marL="274320" lvl="1" indent="0">
              <a:buNone/>
            </a:pPr>
            <a:endParaRPr lang="en-US" sz="2200" dirty="0"/>
          </a:p>
        </p:txBody>
      </p:sp>
      <p:pic>
        <p:nvPicPr>
          <p:cNvPr id="4" name="Picture 3">
            <a:extLst>
              <a:ext uri="{FF2B5EF4-FFF2-40B4-BE49-F238E27FC236}">
                <a16:creationId xmlns:a16="http://schemas.microsoft.com/office/drawing/2014/main" id="{E6273BF5-0608-3E4C-AEF2-B45C510BB468}"/>
              </a:ext>
            </a:extLst>
          </p:cNvPr>
          <p:cNvPicPr>
            <a:picLocks noChangeAspect="1"/>
          </p:cNvPicPr>
          <p:nvPr/>
        </p:nvPicPr>
        <p:blipFill>
          <a:blip r:embed="rId3"/>
          <a:stretch>
            <a:fillRect/>
          </a:stretch>
        </p:blipFill>
        <p:spPr>
          <a:xfrm>
            <a:off x="6305093" y="4706484"/>
            <a:ext cx="5255091" cy="1672969"/>
          </a:xfrm>
          <a:prstGeom prst="rect">
            <a:avLst/>
          </a:prstGeom>
        </p:spPr>
      </p:pic>
      <p:pic>
        <p:nvPicPr>
          <p:cNvPr id="6" name="Picture 5">
            <a:extLst>
              <a:ext uri="{FF2B5EF4-FFF2-40B4-BE49-F238E27FC236}">
                <a16:creationId xmlns:a16="http://schemas.microsoft.com/office/drawing/2014/main" id="{EE3CB7FB-7AF4-604A-9EAE-9D227C353E0C}"/>
              </a:ext>
            </a:extLst>
          </p:cNvPr>
          <p:cNvPicPr>
            <a:picLocks noChangeAspect="1"/>
          </p:cNvPicPr>
          <p:nvPr/>
        </p:nvPicPr>
        <p:blipFill>
          <a:blip r:embed="rId4"/>
          <a:stretch>
            <a:fillRect/>
          </a:stretch>
        </p:blipFill>
        <p:spPr>
          <a:xfrm>
            <a:off x="814901" y="3598609"/>
            <a:ext cx="4051300" cy="3035300"/>
          </a:xfrm>
          <a:prstGeom prst="rect">
            <a:avLst/>
          </a:prstGeom>
        </p:spPr>
      </p:pic>
      <p:pic>
        <p:nvPicPr>
          <p:cNvPr id="7" name="Picture 6">
            <a:extLst>
              <a:ext uri="{FF2B5EF4-FFF2-40B4-BE49-F238E27FC236}">
                <a16:creationId xmlns:a16="http://schemas.microsoft.com/office/drawing/2014/main" id="{2130D5C2-C3A1-E840-AE3D-DB6DEFF90E8A}"/>
              </a:ext>
            </a:extLst>
          </p:cNvPr>
          <p:cNvPicPr>
            <a:picLocks noChangeAspect="1"/>
          </p:cNvPicPr>
          <p:nvPr/>
        </p:nvPicPr>
        <p:blipFill>
          <a:blip r:embed="rId5"/>
          <a:stretch>
            <a:fillRect/>
          </a:stretch>
        </p:blipFill>
        <p:spPr>
          <a:xfrm>
            <a:off x="6803918" y="1137333"/>
            <a:ext cx="4756266" cy="2580687"/>
          </a:xfrm>
          <a:prstGeom prst="rect">
            <a:avLst/>
          </a:prstGeom>
        </p:spPr>
      </p:pic>
    </p:spTree>
    <p:extLst>
      <p:ext uri="{BB962C8B-B14F-4D97-AF65-F5344CB8AC3E}">
        <p14:creationId xmlns:p14="http://schemas.microsoft.com/office/powerpoint/2010/main" val="292233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r>
              <a:rPr lang="en-US" sz="2400" dirty="0"/>
              <a:t>An even simpler world!</a:t>
            </a:r>
          </a:p>
          <a:p>
            <a:r>
              <a:rPr lang="en-US" sz="2400" dirty="0"/>
              <a:t>Environment</a:t>
            </a:r>
          </a:p>
          <a:p>
            <a:pPr lvl="1"/>
            <a:r>
              <a:rPr lang="en-US" sz="2200" dirty="0"/>
              <a:t>Room A</a:t>
            </a:r>
          </a:p>
          <a:p>
            <a:pPr lvl="1"/>
            <a:r>
              <a:rPr lang="en-US" sz="2200" dirty="0"/>
              <a:t>Room B</a:t>
            </a:r>
          </a:p>
          <a:p>
            <a:pPr lvl="1"/>
            <a:r>
              <a:rPr lang="en-US" sz="2200" dirty="0"/>
              <a:t>Dirt (room has it or doesn’t)</a:t>
            </a:r>
          </a:p>
          <a:p>
            <a:r>
              <a:rPr lang="en-US" sz="2400" dirty="0"/>
              <a:t>Agent</a:t>
            </a:r>
          </a:p>
          <a:p>
            <a:pPr lvl="1"/>
            <a:r>
              <a:rPr lang="en-US" sz="2200" dirty="0"/>
              <a:t>Room Sensor – Where Am I?</a:t>
            </a:r>
          </a:p>
          <a:p>
            <a:pPr lvl="1"/>
            <a:r>
              <a:rPr lang="en-US" sz="2200" dirty="0"/>
              <a:t>Dirt Sensor – Is it Clean?</a:t>
            </a:r>
          </a:p>
          <a:p>
            <a:pPr lvl="1"/>
            <a:r>
              <a:rPr lang="en-US" sz="2200" dirty="0"/>
              <a:t>Motor – Can move around</a:t>
            </a:r>
          </a:p>
          <a:p>
            <a:pPr lvl="1"/>
            <a:r>
              <a:rPr lang="en-US" sz="2200" dirty="0"/>
              <a:t>Vacuum – Removes dirt</a:t>
            </a:r>
          </a:p>
          <a:p>
            <a:pPr lvl="1"/>
            <a:endParaRPr lang="en-US" sz="2000" dirty="0"/>
          </a:p>
          <a:p>
            <a:pPr marL="274320" lvl="1" indent="0">
              <a:buNone/>
            </a:pPr>
            <a:endParaRPr lang="en-US" sz="2200" dirty="0"/>
          </a:p>
        </p:txBody>
      </p:sp>
      <p:grpSp>
        <p:nvGrpSpPr>
          <p:cNvPr id="5" name="Group 4">
            <a:extLst>
              <a:ext uri="{FF2B5EF4-FFF2-40B4-BE49-F238E27FC236}">
                <a16:creationId xmlns:a16="http://schemas.microsoft.com/office/drawing/2014/main" id="{2E7D0339-BF19-8B42-A608-A685B6B084AF}"/>
              </a:ext>
            </a:extLst>
          </p:cNvPr>
          <p:cNvGrpSpPr/>
          <p:nvPr/>
        </p:nvGrpSpPr>
        <p:grpSpPr>
          <a:xfrm>
            <a:off x="6984484" y="2612572"/>
            <a:ext cx="3738933" cy="2121416"/>
            <a:chOff x="7103238" y="2135528"/>
            <a:chExt cx="2824223" cy="1412111"/>
          </a:xfrm>
        </p:grpSpPr>
        <p:sp>
          <p:nvSpPr>
            <p:cNvPr id="8" name="Rectangle 7">
              <a:extLst>
                <a:ext uri="{FF2B5EF4-FFF2-40B4-BE49-F238E27FC236}">
                  <a16:creationId xmlns:a16="http://schemas.microsoft.com/office/drawing/2014/main" id="{B0208B12-B1AF-CF45-896F-77325F7B555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8C47F7-DDF7-3F4E-9761-C690F6C16C29}"/>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0" name="Rectangle 9">
              <a:extLst>
                <a:ext uri="{FF2B5EF4-FFF2-40B4-BE49-F238E27FC236}">
                  <a16:creationId xmlns:a16="http://schemas.microsoft.com/office/drawing/2014/main" id="{360B512D-F4D6-B34D-A389-C82DB03663A6}"/>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734AEA-B756-BC47-9C5B-F3738E4A0211}"/>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12" name="Picture 11">
            <a:extLst>
              <a:ext uri="{FF2B5EF4-FFF2-40B4-BE49-F238E27FC236}">
                <a16:creationId xmlns:a16="http://schemas.microsoft.com/office/drawing/2014/main" id="{FE15FA4E-3A2B-694B-A1EA-3E1F9830BDCE}"/>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13" name="Picture 12">
            <a:extLst>
              <a:ext uri="{FF2B5EF4-FFF2-40B4-BE49-F238E27FC236}">
                <a16:creationId xmlns:a16="http://schemas.microsoft.com/office/drawing/2014/main" id="{800F6085-8DFA-0C4F-A2AF-40EDFD216C4B}"/>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4" name="Picture 13">
            <a:extLst>
              <a:ext uri="{FF2B5EF4-FFF2-40B4-BE49-F238E27FC236}">
                <a16:creationId xmlns:a16="http://schemas.microsoft.com/office/drawing/2014/main" id="{BF9AE7E4-E157-634C-B052-20242D98521F}"/>
              </a:ext>
            </a:extLst>
          </p:cNvPr>
          <p:cNvPicPr>
            <a:picLocks noChangeAspect="1"/>
          </p:cNvPicPr>
          <p:nvPr/>
        </p:nvPicPr>
        <p:blipFill>
          <a:blip r:embed="rId4"/>
          <a:stretch>
            <a:fillRect/>
          </a:stretch>
        </p:blipFill>
        <p:spPr>
          <a:xfrm>
            <a:off x="9257921" y="4085128"/>
            <a:ext cx="902943" cy="601360"/>
          </a:xfrm>
          <a:prstGeom prst="rect">
            <a:avLst/>
          </a:prstGeom>
        </p:spPr>
      </p:pic>
    </p:spTree>
    <p:extLst>
      <p:ext uri="{BB962C8B-B14F-4D97-AF65-F5344CB8AC3E}">
        <p14:creationId xmlns:p14="http://schemas.microsoft.com/office/powerpoint/2010/main" val="7070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dissolve">
                                      <p:cBhvr>
                                        <p:cTn id="38" dur="500"/>
                                        <p:tgtEl>
                                          <p:spTgt spid="3">
                                            <p:txEl>
                                              <p:pRg st="6" end="6"/>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Percept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r>
              <a:rPr lang="en-US" sz="2400" dirty="0"/>
              <a:t>Two more fancy terms:</a:t>
            </a:r>
          </a:p>
          <a:p>
            <a:pPr lvl="1"/>
            <a:r>
              <a:rPr lang="en-US" sz="2200" b="1" dirty="0"/>
              <a:t>Percept</a:t>
            </a:r>
            <a:r>
              <a:rPr lang="en-US" sz="2200" dirty="0"/>
              <a:t>: </a:t>
            </a:r>
          </a:p>
          <a:p>
            <a:pPr lvl="2"/>
            <a:r>
              <a:rPr lang="en-US" sz="2100" dirty="0"/>
              <a:t>An agent’s perceptual inputs at any given instant.</a:t>
            </a:r>
          </a:p>
          <a:p>
            <a:pPr lvl="2"/>
            <a:r>
              <a:rPr lang="en-US" sz="2100" dirty="0"/>
              <a:t>“I’m in Room A, it is clean!”</a:t>
            </a:r>
          </a:p>
          <a:p>
            <a:pPr lvl="1"/>
            <a:r>
              <a:rPr lang="en-US" sz="2200" b="1" dirty="0"/>
              <a:t>Percept Sequence</a:t>
            </a:r>
            <a:r>
              <a:rPr lang="en-US" sz="2200" dirty="0"/>
              <a:t>: </a:t>
            </a:r>
          </a:p>
          <a:p>
            <a:pPr lvl="2"/>
            <a:r>
              <a:rPr lang="en-US" sz="2100" dirty="0"/>
              <a:t>The complete history of everything the agent has ever perceived.</a:t>
            </a:r>
          </a:p>
          <a:p>
            <a:pPr lvl="2"/>
            <a:r>
              <a:rPr lang="en-US" sz="2100" dirty="0"/>
              <a:t>“I’m in Room A, it is clean!” ; “I’m in Room B, it is dirty!” “I’m in Room B, it is clean!”</a:t>
            </a:r>
          </a:p>
          <a:p>
            <a:pPr marL="548640" lvl="2" indent="0">
              <a:buNone/>
            </a:pPr>
            <a:endParaRPr lang="en-US" sz="2100" dirty="0"/>
          </a:p>
          <a:p>
            <a:pPr marL="274320" lvl="1" indent="0" algn="ctr">
              <a:buNone/>
            </a:pPr>
            <a:r>
              <a:rPr lang="en-US" sz="2000" dirty="0"/>
              <a:t>In general, an agent’s choice of action at any given instant can be determined by the entire percept sequence observed to date.</a:t>
            </a:r>
          </a:p>
          <a:p>
            <a:pPr marL="274320" lvl="1" indent="0">
              <a:buNone/>
            </a:pPr>
            <a:endParaRPr lang="en-US" sz="2200" dirty="0"/>
          </a:p>
        </p:txBody>
      </p:sp>
    </p:spTree>
    <p:extLst>
      <p:ext uri="{BB962C8B-B14F-4D97-AF65-F5344CB8AC3E}">
        <p14:creationId xmlns:p14="http://schemas.microsoft.com/office/powerpoint/2010/main" val="230974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From Perception to Action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1732280"/>
            <a:ext cx="10058400" cy="3849624"/>
          </a:xfrm>
        </p:spPr>
        <p:txBody>
          <a:bodyPr>
            <a:normAutofit/>
          </a:bodyPr>
          <a:lstStyle/>
          <a:p>
            <a:r>
              <a:rPr lang="en-US" sz="2400" dirty="0"/>
              <a:t>A function:</a:t>
            </a:r>
          </a:p>
          <a:p>
            <a:pPr lvl="1"/>
            <a:r>
              <a:rPr lang="en-US" sz="2200" dirty="0"/>
              <a:t>Takes in input, produces output.</a:t>
            </a:r>
          </a:p>
          <a:p>
            <a:pPr lvl="1"/>
            <a:r>
              <a:rPr lang="en-US" sz="2200" dirty="0"/>
              <a:t>AKA maps input to output</a:t>
            </a:r>
          </a:p>
          <a:p>
            <a:pPr lvl="1"/>
            <a:r>
              <a:rPr lang="en-US" sz="2200" dirty="0"/>
              <a:t>e.g., f(x) = 2x maps, say, 3 to 6, 10 to 20, etc.</a:t>
            </a:r>
          </a:p>
          <a:p>
            <a:r>
              <a:rPr lang="en-US" sz="2400" dirty="0"/>
              <a:t>An </a:t>
            </a:r>
            <a:r>
              <a:rPr lang="en-US" sz="2400" b="1" dirty="0"/>
              <a:t>agent function</a:t>
            </a:r>
            <a:r>
              <a:rPr lang="en-US" sz="2400" dirty="0"/>
              <a:t>:</a:t>
            </a:r>
          </a:p>
          <a:p>
            <a:pPr lvl="1"/>
            <a:r>
              <a:rPr lang="en-US" sz="2200" dirty="0"/>
              <a:t>Maps a percept sequence to an action.</a:t>
            </a:r>
          </a:p>
          <a:p>
            <a:pPr lvl="1"/>
            <a:r>
              <a:rPr lang="en-US" sz="2200" dirty="0"/>
              <a:t>Let’s say a percept takes the form [ROOM, STATE]</a:t>
            </a:r>
          </a:p>
          <a:p>
            <a:pPr lvl="2"/>
            <a:r>
              <a:rPr lang="en-US" sz="2100" dirty="0"/>
              <a:t>i.e., at any given instant, the agent knows the room it’s in, and if it’s dirty.</a:t>
            </a:r>
          </a:p>
          <a:p>
            <a:pPr lvl="1"/>
            <a:endParaRPr lang="en-US" sz="2200" dirty="0"/>
          </a:p>
          <a:p>
            <a:pPr lvl="1"/>
            <a:endParaRPr lang="en-US" sz="2200" dirty="0"/>
          </a:p>
          <a:p>
            <a:pPr lvl="1"/>
            <a:endParaRPr lang="en-US" sz="2200" dirty="0"/>
          </a:p>
          <a:p>
            <a:pPr marL="274320" lvl="1" indent="0">
              <a:buNone/>
            </a:pPr>
            <a:endParaRPr lang="en-US" sz="2200" dirty="0"/>
          </a:p>
        </p:txBody>
      </p:sp>
      <p:graphicFrame>
        <p:nvGraphicFramePr>
          <p:cNvPr id="5" name="Table 4">
            <a:extLst>
              <a:ext uri="{FF2B5EF4-FFF2-40B4-BE49-F238E27FC236}">
                <a16:creationId xmlns:a16="http://schemas.microsoft.com/office/drawing/2014/main" id="{4665973E-5D1F-9F44-A124-91EBDADD4BB5}"/>
              </a:ext>
            </a:extLst>
          </p:cNvPr>
          <p:cNvGraphicFramePr>
            <a:graphicFrameLocks noGrp="1"/>
          </p:cNvGraphicFramePr>
          <p:nvPr>
            <p:extLst>
              <p:ext uri="{D42A27DB-BD31-4B8C-83A1-F6EECF244321}">
                <p14:modId xmlns:p14="http://schemas.microsoft.com/office/powerpoint/2010/main" val="2122304417"/>
              </p:ext>
            </p:extLst>
          </p:nvPr>
        </p:nvGraphicFramePr>
        <p:xfrm>
          <a:off x="853282" y="5299990"/>
          <a:ext cx="4140682" cy="1483360"/>
        </p:xfrm>
        <a:graphic>
          <a:graphicData uri="http://schemas.openxmlformats.org/drawingml/2006/table">
            <a:tbl>
              <a:tblPr firstRow="1" bandRow="1">
                <a:tableStyleId>{5C22544A-7EE6-4342-B048-85BDC9FD1C3A}</a:tableStyleId>
              </a:tblPr>
              <a:tblGrid>
                <a:gridCol w="2337400">
                  <a:extLst>
                    <a:ext uri="{9D8B030D-6E8A-4147-A177-3AD203B41FA5}">
                      <a16:colId xmlns:a16="http://schemas.microsoft.com/office/drawing/2014/main" val="3745253535"/>
                    </a:ext>
                  </a:extLst>
                </a:gridCol>
                <a:gridCol w="1803282">
                  <a:extLst>
                    <a:ext uri="{9D8B030D-6E8A-4147-A177-3AD203B41FA5}">
                      <a16:colId xmlns:a16="http://schemas.microsoft.com/office/drawing/2014/main" val="1578758983"/>
                    </a:ext>
                  </a:extLst>
                </a:gridCol>
              </a:tblGrid>
              <a:tr h="370840">
                <a:tc>
                  <a:txBody>
                    <a:bodyPr/>
                    <a:lstStyle/>
                    <a:p>
                      <a:r>
                        <a:rPr lang="en-US" dirty="0"/>
                        <a:t>Percept Sequence</a:t>
                      </a:r>
                    </a:p>
                  </a:txBody>
                  <a:tcPr/>
                </a:tc>
                <a:tc>
                  <a:txBody>
                    <a:bodyPr/>
                    <a:lstStyle/>
                    <a:p>
                      <a:r>
                        <a:rPr lang="en-US" dirty="0"/>
                        <a:t>Action</a:t>
                      </a:r>
                    </a:p>
                  </a:txBody>
                  <a:tcPr/>
                </a:tc>
                <a:extLst>
                  <a:ext uri="{0D108BD9-81ED-4DB2-BD59-A6C34878D82A}">
                    <a16:rowId xmlns:a16="http://schemas.microsoft.com/office/drawing/2014/main" val="4270073512"/>
                  </a:ext>
                </a:extLst>
              </a:tr>
              <a:tr h="370840">
                <a:tc>
                  <a:txBody>
                    <a:bodyPr/>
                    <a:lstStyle/>
                    <a:p>
                      <a:r>
                        <a:rPr lang="en-US" dirty="0"/>
                        <a:t>[A, Clean]</a:t>
                      </a:r>
                    </a:p>
                  </a:txBody>
                  <a:tcPr/>
                </a:tc>
                <a:tc>
                  <a:txBody>
                    <a:bodyPr/>
                    <a:lstStyle/>
                    <a:p>
                      <a:r>
                        <a:rPr lang="en-US" dirty="0"/>
                        <a:t>Right</a:t>
                      </a:r>
                    </a:p>
                  </a:txBody>
                  <a:tcPr/>
                </a:tc>
                <a:extLst>
                  <a:ext uri="{0D108BD9-81ED-4DB2-BD59-A6C34878D82A}">
                    <a16:rowId xmlns:a16="http://schemas.microsoft.com/office/drawing/2014/main" val="2067187399"/>
                  </a:ext>
                </a:extLst>
              </a:tr>
              <a:tr h="370840">
                <a:tc>
                  <a:txBody>
                    <a:bodyPr/>
                    <a:lstStyle/>
                    <a:p>
                      <a:r>
                        <a:rPr lang="en-US" dirty="0"/>
                        <a:t>[A, Dirty]</a:t>
                      </a:r>
                    </a:p>
                  </a:txBody>
                  <a:tcPr/>
                </a:tc>
                <a:tc>
                  <a:txBody>
                    <a:bodyPr/>
                    <a:lstStyle/>
                    <a:p>
                      <a:r>
                        <a:rPr lang="en-US" dirty="0"/>
                        <a:t>Suck</a:t>
                      </a:r>
                    </a:p>
                  </a:txBody>
                  <a:tcPr/>
                </a:tc>
                <a:extLst>
                  <a:ext uri="{0D108BD9-81ED-4DB2-BD59-A6C34878D82A}">
                    <a16:rowId xmlns:a16="http://schemas.microsoft.com/office/drawing/2014/main" val="1588710507"/>
                  </a:ext>
                </a:extLst>
              </a:tr>
              <a:tr h="370840">
                <a:tc>
                  <a:txBody>
                    <a:bodyPr/>
                    <a:lstStyle/>
                    <a:p>
                      <a:r>
                        <a:rPr lang="en-US" dirty="0"/>
                        <a:t>[B, Clean]</a:t>
                      </a:r>
                    </a:p>
                  </a:txBody>
                  <a:tcPr/>
                </a:tc>
                <a:tc>
                  <a:txBody>
                    <a:bodyPr/>
                    <a:lstStyle/>
                    <a:p>
                      <a:r>
                        <a:rPr lang="en-US" dirty="0"/>
                        <a:t>Left</a:t>
                      </a:r>
                    </a:p>
                  </a:txBody>
                  <a:tcPr/>
                </a:tc>
                <a:extLst>
                  <a:ext uri="{0D108BD9-81ED-4DB2-BD59-A6C34878D82A}">
                    <a16:rowId xmlns:a16="http://schemas.microsoft.com/office/drawing/2014/main" val="2708230353"/>
                  </a:ext>
                </a:extLst>
              </a:tr>
            </a:tbl>
          </a:graphicData>
        </a:graphic>
      </p:graphicFrame>
      <p:graphicFrame>
        <p:nvGraphicFramePr>
          <p:cNvPr id="6" name="Table 5">
            <a:extLst>
              <a:ext uri="{FF2B5EF4-FFF2-40B4-BE49-F238E27FC236}">
                <a16:creationId xmlns:a16="http://schemas.microsoft.com/office/drawing/2014/main" id="{0A6AA12C-37A9-044F-BB4D-D8696A26E596}"/>
              </a:ext>
            </a:extLst>
          </p:cNvPr>
          <p:cNvGraphicFramePr>
            <a:graphicFrameLocks noGrp="1"/>
          </p:cNvGraphicFramePr>
          <p:nvPr>
            <p:extLst>
              <p:ext uri="{D42A27DB-BD31-4B8C-83A1-F6EECF244321}">
                <p14:modId xmlns:p14="http://schemas.microsoft.com/office/powerpoint/2010/main" val="1884338357"/>
              </p:ext>
            </p:extLst>
          </p:nvPr>
        </p:nvGraphicFramePr>
        <p:xfrm>
          <a:off x="5921635" y="5299990"/>
          <a:ext cx="5317865" cy="1483360"/>
        </p:xfrm>
        <a:graphic>
          <a:graphicData uri="http://schemas.openxmlformats.org/drawingml/2006/table">
            <a:tbl>
              <a:tblPr firstRow="1" bandRow="1">
                <a:tableStyleId>{5C22544A-7EE6-4342-B048-85BDC9FD1C3A}</a:tableStyleId>
              </a:tblPr>
              <a:tblGrid>
                <a:gridCol w="3554610">
                  <a:extLst>
                    <a:ext uri="{9D8B030D-6E8A-4147-A177-3AD203B41FA5}">
                      <a16:colId xmlns:a16="http://schemas.microsoft.com/office/drawing/2014/main" val="3745253535"/>
                    </a:ext>
                  </a:extLst>
                </a:gridCol>
                <a:gridCol w="1763255">
                  <a:extLst>
                    <a:ext uri="{9D8B030D-6E8A-4147-A177-3AD203B41FA5}">
                      <a16:colId xmlns:a16="http://schemas.microsoft.com/office/drawing/2014/main" val="1578758983"/>
                    </a:ext>
                  </a:extLst>
                </a:gridCol>
              </a:tblGrid>
              <a:tr h="370840">
                <a:tc>
                  <a:txBody>
                    <a:bodyPr/>
                    <a:lstStyle/>
                    <a:p>
                      <a:r>
                        <a:rPr lang="en-US" dirty="0"/>
                        <a:t>Percept Sequence</a:t>
                      </a:r>
                    </a:p>
                  </a:txBody>
                  <a:tcPr/>
                </a:tc>
                <a:tc>
                  <a:txBody>
                    <a:bodyPr/>
                    <a:lstStyle/>
                    <a:p>
                      <a:r>
                        <a:rPr lang="en-US" dirty="0"/>
                        <a:t>Action</a:t>
                      </a:r>
                    </a:p>
                  </a:txBody>
                  <a:tcPr/>
                </a:tc>
                <a:extLst>
                  <a:ext uri="{0D108BD9-81ED-4DB2-BD59-A6C34878D82A}">
                    <a16:rowId xmlns:a16="http://schemas.microsoft.com/office/drawing/2014/main" val="4270073512"/>
                  </a:ext>
                </a:extLst>
              </a:tr>
              <a:tr h="370840">
                <a:tc>
                  <a:txBody>
                    <a:bodyPr/>
                    <a:lstStyle/>
                    <a:p>
                      <a:r>
                        <a:rPr lang="en-US" dirty="0"/>
                        <a:t>[A, Clean],[A, Clean]</a:t>
                      </a:r>
                    </a:p>
                  </a:txBody>
                  <a:tcPr/>
                </a:tc>
                <a:tc>
                  <a:txBody>
                    <a:bodyPr/>
                    <a:lstStyle/>
                    <a:p>
                      <a:r>
                        <a:rPr lang="en-US" dirty="0"/>
                        <a:t>Right</a:t>
                      </a:r>
                    </a:p>
                  </a:txBody>
                  <a:tcPr/>
                </a:tc>
                <a:extLst>
                  <a:ext uri="{0D108BD9-81ED-4DB2-BD59-A6C34878D82A}">
                    <a16:rowId xmlns:a16="http://schemas.microsoft.com/office/drawing/2014/main" val="2067187399"/>
                  </a:ext>
                </a:extLst>
              </a:tr>
              <a:tr h="370840">
                <a:tc>
                  <a:txBody>
                    <a:bodyPr/>
                    <a:lstStyle/>
                    <a:p>
                      <a:r>
                        <a:rPr lang="en-US" dirty="0"/>
                        <a:t>[A, Clean],[A, Dirty]</a:t>
                      </a:r>
                    </a:p>
                  </a:txBody>
                  <a:tcPr/>
                </a:tc>
                <a:tc>
                  <a:txBody>
                    <a:bodyPr/>
                    <a:lstStyle/>
                    <a:p>
                      <a:r>
                        <a:rPr lang="en-US" dirty="0"/>
                        <a:t>Suck</a:t>
                      </a:r>
                    </a:p>
                  </a:txBody>
                  <a:tcPr/>
                </a:tc>
                <a:extLst>
                  <a:ext uri="{0D108BD9-81ED-4DB2-BD59-A6C34878D82A}">
                    <a16:rowId xmlns:a16="http://schemas.microsoft.com/office/drawing/2014/main" val="1588710507"/>
                  </a:ext>
                </a:extLst>
              </a:tr>
              <a:tr h="370840">
                <a:tc>
                  <a:txBody>
                    <a:bodyPr/>
                    <a:lstStyle/>
                    <a:p>
                      <a:r>
                        <a:rPr lang="en-US" dirty="0"/>
                        <a:t>[A, Clean],[A, Clean],[A, Dirty]</a:t>
                      </a:r>
                    </a:p>
                  </a:txBody>
                  <a:tcPr/>
                </a:tc>
                <a:tc>
                  <a:txBody>
                    <a:bodyPr/>
                    <a:lstStyle/>
                    <a:p>
                      <a:r>
                        <a:rPr lang="en-US" dirty="0"/>
                        <a:t>Suck</a:t>
                      </a:r>
                    </a:p>
                  </a:txBody>
                  <a:tcPr/>
                </a:tc>
                <a:extLst>
                  <a:ext uri="{0D108BD9-81ED-4DB2-BD59-A6C34878D82A}">
                    <a16:rowId xmlns:a16="http://schemas.microsoft.com/office/drawing/2014/main" val="2708230353"/>
                  </a:ext>
                </a:extLst>
              </a:tr>
            </a:tbl>
          </a:graphicData>
        </a:graphic>
      </p:graphicFrame>
    </p:spTree>
    <p:extLst>
      <p:ext uri="{BB962C8B-B14F-4D97-AF65-F5344CB8AC3E}">
        <p14:creationId xmlns:p14="http://schemas.microsoft.com/office/powerpoint/2010/main" val="3518189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From Perception to Action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1732280"/>
            <a:ext cx="3911600" cy="4719320"/>
          </a:xfrm>
        </p:spPr>
        <p:txBody>
          <a:bodyPr>
            <a:normAutofit lnSpcReduction="10000"/>
          </a:bodyPr>
          <a:lstStyle/>
          <a:p>
            <a:r>
              <a:rPr lang="en-US" sz="2400" dirty="0"/>
              <a:t>So, this is good… but untenable!</a:t>
            </a:r>
          </a:p>
          <a:p>
            <a:endParaRPr lang="en-US" sz="2400" dirty="0"/>
          </a:p>
          <a:p>
            <a:r>
              <a:rPr lang="en-US" sz="2400" dirty="0"/>
              <a:t>This sequences can be arbitrarily long!</a:t>
            </a:r>
          </a:p>
          <a:p>
            <a:endParaRPr lang="en-US" sz="2400" dirty="0"/>
          </a:p>
          <a:p>
            <a:r>
              <a:rPr lang="en-US" sz="2400" dirty="0"/>
              <a:t>We’d need infinitely-sized tables to capture every conceivable percept sequence! </a:t>
            </a:r>
            <a:endParaRPr lang="en-US" sz="2100" dirty="0"/>
          </a:p>
          <a:p>
            <a:pPr lvl="1"/>
            <a:endParaRPr lang="en-US" sz="2200" dirty="0"/>
          </a:p>
          <a:p>
            <a:pPr lvl="1"/>
            <a:endParaRPr lang="en-US" sz="2200" dirty="0"/>
          </a:p>
          <a:p>
            <a:pPr lvl="1"/>
            <a:endParaRPr lang="en-US" sz="2200" dirty="0"/>
          </a:p>
          <a:p>
            <a:pPr marL="274320" lvl="1" indent="0">
              <a:buNone/>
            </a:pPr>
            <a:endParaRPr lang="en-US" sz="2200" dirty="0"/>
          </a:p>
        </p:txBody>
      </p:sp>
      <p:graphicFrame>
        <p:nvGraphicFramePr>
          <p:cNvPr id="5" name="Table 4">
            <a:extLst>
              <a:ext uri="{FF2B5EF4-FFF2-40B4-BE49-F238E27FC236}">
                <a16:creationId xmlns:a16="http://schemas.microsoft.com/office/drawing/2014/main" id="{4665973E-5D1F-9F44-A124-91EBDADD4BB5}"/>
              </a:ext>
            </a:extLst>
          </p:cNvPr>
          <p:cNvGraphicFramePr>
            <a:graphicFrameLocks noGrp="1"/>
          </p:cNvGraphicFramePr>
          <p:nvPr>
            <p:extLst>
              <p:ext uri="{D42A27DB-BD31-4B8C-83A1-F6EECF244321}">
                <p14:modId xmlns:p14="http://schemas.microsoft.com/office/powerpoint/2010/main" val="155055481"/>
              </p:ext>
            </p:extLst>
          </p:nvPr>
        </p:nvGraphicFramePr>
        <p:xfrm>
          <a:off x="7800182" y="248920"/>
          <a:ext cx="4140682" cy="1483360"/>
        </p:xfrm>
        <a:graphic>
          <a:graphicData uri="http://schemas.openxmlformats.org/drawingml/2006/table">
            <a:tbl>
              <a:tblPr firstRow="1" bandRow="1">
                <a:tableStyleId>{5C22544A-7EE6-4342-B048-85BDC9FD1C3A}</a:tableStyleId>
              </a:tblPr>
              <a:tblGrid>
                <a:gridCol w="2337400">
                  <a:extLst>
                    <a:ext uri="{9D8B030D-6E8A-4147-A177-3AD203B41FA5}">
                      <a16:colId xmlns:a16="http://schemas.microsoft.com/office/drawing/2014/main" val="3745253535"/>
                    </a:ext>
                  </a:extLst>
                </a:gridCol>
                <a:gridCol w="1803282">
                  <a:extLst>
                    <a:ext uri="{9D8B030D-6E8A-4147-A177-3AD203B41FA5}">
                      <a16:colId xmlns:a16="http://schemas.microsoft.com/office/drawing/2014/main" val="1578758983"/>
                    </a:ext>
                  </a:extLst>
                </a:gridCol>
              </a:tblGrid>
              <a:tr h="370840">
                <a:tc>
                  <a:txBody>
                    <a:bodyPr/>
                    <a:lstStyle/>
                    <a:p>
                      <a:r>
                        <a:rPr lang="en-US" dirty="0"/>
                        <a:t>Percept Sequence</a:t>
                      </a:r>
                    </a:p>
                  </a:txBody>
                  <a:tcPr/>
                </a:tc>
                <a:tc>
                  <a:txBody>
                    <a:bodyPr/>
                    <a:lstStyle/>
                    <a:p>
                      <a:r>
                        <a:rPr lang="en-US" dirty="0"/>
                        <a:t>Action</a:t>
                      </a:r>
                    </a:p>
                  </a:txBody>
                  <a:tcPr/>
                </a:tc>
                <a:extLst>
                  <a:ext uri="{0D108BD9-81ED-4DB2-BD59-A6C34878D82A}">
                    <a16:rowId xmlns:a16="http://schemas.microsoft.com/office/drawing/2014/main" val="4270073512"/>
                  </a:ext>
                </a:extLst>
              </a:tr>
              <a:tr h="370840">
                <a:tc>
                  <a:txBody>
                    <a:bodyPr/>
                    <a:lstStyle/>
                    <a:p>
                      <a:r>
                        <a:rPr lang="en-US" dirty="0"/>
                        <a:t>[A, Clean]</a:t>
                      </a:r>
                    </a:p>
                  </a:txBody>
                  <a:tcPr/>
                </a:tc>
                <a:tc>
                  <a:txBody>
                    <a:bodyPr/>
                    <a:lstStyle/>
                    <a:p>
                      <a:r>
                        <a:rPr lang="en-US" dirty="0"/>
                        <a:t>Right</a:t>
                      </a:r>
                    </a:p>
                  </a:txBody>
                  <a:tcPr/>
                </a:tc>
                <a:extLst>
                  <a:ext uri="{0D108BD9-81ED-4DB2-BD59-A6C34878D82A}">
                    <a16:rowId xmlns:a16="http://schemas.microsoft.com/office/drawing/2014/main" val="2067187399"/>
                  </a:ext>
                </a:extLst>
              </a:tr>
              <a:tr h="370840">
                <a:tc>
                  <a:txBody>
                    <a:bodyPr/>
                    <a:lstStyle/>
                    <a:p>
                      <a:r>
                        <a:rPr lang="en-US" dirty="0"/>
                        <a:t>[A, Dirty]</a:t>
                      </a:r>
                    </a:p>
                  </a:txBody>
                  <a:tcPr/>
                </a:tc>
                <a:tc>
                  <a:txBody>
                    <a:bodyPr/>
                    <a:lstStyle/>
                    <a:p>
                      <a:r>
                        <a:rPr lang="en-US" dirty="0"/>
                        <a:t>Suck</a:t>
                      </a:r>
                    </a:p>
                  </a:txBody>
                  <a:tcPr/>
                </a:tc>
                <a:extLst>
                  <a:ext uri="{0D108BD9-81ED-4DB2-BD59-A6C34878D82A}">
                    <a16:rowId xmlns:a16="http://schemas.microsoft.com/office/drawing/2014/main" val="1588710507"/>
                  </a:ext>
                </a:extLst>
              </a:tr>
              <a:tr h="370840">
                <a:tc>
                  <a:txBody>
                    <a:bodyPr/>
                    <a:lstStyle/>
                    <a:p>
                      <a:r>
                        <a:rPr lang="en-US" dirty="0"/>
                        <a:t>[B, Clean]</a:t>
                      </a:r>
                    </a:p>
                  </a:txBody>
                  <a:tcPr/>
                </a:tc>
                <a:tc>
                  <a:txBody>
                    <a:bodyPr/>
                    <a:lstStyle/>
                    <a:p>
                      <a:r>
                        <a:rPr lang="en-US" dirty="0"/>
                        <a:t>Left</a:t>
                      </a:r>
                    </a:p>
                  </a:txBody>
                  <a:tcPr/>
                </a:tc>
                <a:extLst>
                  <a:ext uri="{0D108BD9-81ED-4DB2-BD59-A6C34878D82A}">
                    <a16:rowId xmlns:a16="http://schemas.microsoft.com/office/drawing/2014/main" val="2708230353"/>
                  </a:ext>
                </a:extLst>
              </a:tr>
            </a:tbl>
          </a:graphicData>
        </a:graphic>
      </p:graphicFrame>
      <p:graphicFrame>
        <p:nvGraphicFramePr>
          <p:cNvPr id="6" name="Table 5">
            <a:extLst>
              <a:ext uri="{FF2B5EF4-FFF2-40B4-BE49-F238E27FC236}">
                <a16:creationId xmlns:a16="http://schemas.microsoft.com/office/drawing/2014/main" id="{0A6AA12C-37A9-044F-BB4D-D8696A26E596}"/>
              </a:ext>
            </a:extLst>
          </p:cNvPr>
          <p:cNvGraphicFramePr>
            <a:graphicFrameLocks noGrp="1"/>
          </p:cNvGraphicFramePr>
          <p:nvPr>
            <p:extLst>
              <p:ext uri="{D42A27DB-BD31-4B8C-83A1-F6EECF244321}">
                <p14:modId xmlns:p14="http://schemas.microsoft.com/office/powerpoint/2010/main" val="1828362228"/>
              </p:ext>
            </p:extLst>
          </p:nvPr>
        </p:nvGraphicFramePr>
        <p:xfrm>
          <a:off x="6622999" y="2173732"/>
          <a:ext cx="5317865" cy="1483360"/>
        </p:xfrm>
        <a:graphic>
          <a:graphicData uri="http://schemas.openxmlformats.org/drawingml/2006/table">
            <a:tbl>
              <a:tblPr firstRow="1" bandRow="1">
                <a:tableStyleId>{5C22544A-7EE6-4342-B048-85BDC9FD1C3A}</a:tableStyleId>
              </a:tblPr>
              <a:tblGrid>
                <a:gridCol w="3554610">
                  <a:extLst>
                    <a:ext uri="{9D8B030D-6E8A-4147-A177-3AD203B41FA5}">
                      <a16:colId xmlns:a16="http://schemas.microsoft.com/office/drawing/2014/main" val="3745253535"/>
                    </a:ext>
                  </a:extLst>
                </a:gridCol>
                <a:gridCol w="1763255">
                  <a:extLst>
                    <a:ext uri="{9D8B030D-6E8A-4147-A177-3AD203B41FA5}">
                      <a16:colId xmlns:a16="http://schemas.microsoft.com/office/drawing/2014/main" val="1578758983"/>
                    </a:ext>
                  </a:extLst>
                </a:gridCol>
              </a:tblGrid>
              <a:tr h="370840">
                <a:tc>
                  <a:txBody>
                    <a:bodyPr/>
                    <a:lstStyle/>
                    <a:p>
                      <a:r>
                        <a:rPr lang="en-US" dirty="0"/>
                        <a:t>Percept Sequence</a:t>
                      </a:r>
                    </a:p>
                  </a:txBody>
                  <a:tcPr/>
                </a:tc>
                <a:tc>
                  <a:txBody>
                    <a:bodyPr/>
                    <a:lstStyle/>
                    <a:p>
                      <a:r>
                        <a:rPr lang="en-US" dirty="0"/>
                        <a:t>Action</a:t>
                      </a:r>
                    </a:p>
                  </a:txBody>
                  <a:tcPr/>
                </a:tc>
                <a:extLst>
                  <a:ext uri="{0D108BD9-81ED-4DB2-BD59-A6C34878D82A}">
                    <a16:rowId xmlns:a16="http://schemas.microsoft.com/office/drawing/2014/main" val="4270073512"/>
                  </a:ext>
                </a:extLst>
              </a:tr>
              <a:tr h="370840">
                <a:tc>
                  <a:txBody>
                    <a:bodyPr/>
                    <a:lstStyle/>
                    <a:p>
                      <a:r>
                        <a:rPr lang="en-US" dirty="0"/>
                        <a:t>[A, Clean],[A, Clean]</a:t>
                      </a:r>
                    </a:p>
                  </a:txBody>
                  <a:tcPr/>
                </a:tc>
                <a:tc>
                  <a:txBody>
                    <a:bodyPr/>
                    <a:lstStyle/>
                    <a:p>
                      <a:r>
                        <a:rPr lang="en-US" dirty="0"/>
                        <a:t>Right</a:t>
                      </a:r>
                    </a:p>
                  </a:txBody>
                  <a:tcPr/>
                </a:tc>
                <a:extLst>
                  <a:ext uri="{0D108BD9-81ED-4DB2-BD59-A6C34878D82A}">
                    <a16:rowId xmlns:a16="http://schemas.microsoft.com/office/drawing/2014/main" val="2067187399"/>
                  </a:ext>
                </a:extLst>
              </a:tr>
              <a:tr h="370840">
                <a:tc>
                  <a:txBody>
                    <a:bodyPr/>
                    <a:lstStyle/>
                    <a:p>
                      <a:r>
                        <a:rPr lang="en-US" dirty="0"/>
                        <a:t>[A, Clean],[A, Dirty]</a:t>
                      </a:r>
                    </a:p>
                  </a:txBody>
                  <a:tcPr/>
                </a:tc>
                <a:tc>
                  <a:txBody>
                    <a:bodyPr/>
                    <a:lstStyle/>
                    <a:p>
                      <a:r>
                        <a:rPr lang="en-US" dirty="0"/>
                        <a:t>Suck</a:t>
                      </a:r>
                    </a:p>
                  </a:txBody>
                  <a:tcPr/>
                </a:tc>
                <a:extLst>
                  <a:ext uri="{0D108BD9-81ED-4DB2-BD59-A6C34878D82A}">
                    <a16:rowId xmlns:a16="http://schemas.microsoft.com/office/drawing/2014/main" val="1588710507"/>
                  </a:ext>
                </a:extLst>
              </a:tr>
              <a:tr h="370840">
                <a:tc>
                  <a:txBody>
                    <a:bodyPr/>
                    <a:lstStyle/>
                    <a:p>
                      <a:r>
                        <a:rPr lang="en-US" dirty="0"/>
                        <a:t>[A, Clean],[A, Clean],[A, Dirty]</a:t>
                      </a:r>
                    </a:p>
                  </a:txBody>
                  <a:tcPr/>
                </a:tc>
                <a:tc>
                  <a:txBody>
                    <a:bodyPr/>
                    <a:lstStyle/>
                    <a:p>
                      <a:r>
                        <a:rPr lang="en-US" dirty="0"/>
                        <a:t>Suck</a:t>
                      </a:r>
                    </a:p>
                  </a:txBody>
                  <a:tcPr/>
                </a:tc>
                <a:extLst>
                  <a:ext uri="{0D108BD9-81ED-4DB2-BD59-A6C34878D82A}">
                    <a16:rowId xmlns:a16="http://schemas.microsoft.com/office/drawing/2014/main" val="2708230353"/>
                  </a:ext>
                </a:extLst>
              </a:tr>
            </a:tbl>
          </a:graphicData>
        </a:graphic>
      </p:graphicFrame>
      <p:graphicFrame>
        <p:nvGraphicFramePr>
          <p:cNvPr id="4" name="Table 3">
            <a:extLst>
              <a:ext uri="{FF2B5EF4-FFF2-40B4-BE49-F238E27FC236}">
                <a16:creationId xmlns:a16="http://schemas.microsoft.com/office/drawing/2014/main" id="{F8698758-BEA9-CF9F-DEBD-623874F4D2C8}"/>
              </a:ext>
            </a:extLst>
          </p:cNvPr>
          <p:cNvGraphicFramePr>
            <a:graphicFrameLocks noGrp="1"/>
          </p:cNvGraphicFramePr>
          <p:nvPr>
            <p:extLst>
              <p:ext uri="{D42A27DB-BD31-4B8C-83A1-F6EECF244321}">
                <p14:modId xmlns:p14="http://schemas.microsoft.com/office/powerpoint/2010/main" val="1250687397"/>
              </p:ext>
            </p:extLst>
          </p:nvPr>
        </p:nvGraphicFramePr>
        <p:xfrm>
          <a:off x="5067300" y="4181602"/>
          <a:ext cx="6873563" cy="1483360"/>
        </p:xfrm>
        <a:graphic>
          <a:graphicData uri="http://schemas.openxmlformats.org/drawingml/2006/table">
            <a:tbl>
              <a:tblPr firstRow="1" bandRow="1">
                <a:tableStyleId>{5C22544A-7EE6-4342-B048-85BDC9FD1C3A}</a:tableStyleId>
              </a:tblPr>
              <a:tblGrid>
                <a:gridCol w="4594482">
                  <a:extLst>
                    <a:ext uri="{9D8B030D-6E8A-4147-A177-3AD203B41FA5}">
                      <a16:colId xmlns:a16="http://schemas.microsoft.com/office/drawing/2014/main" val="3745253535"/>
                    </a:ext>
                  </a:extLst>
                </a:gridCol>
                <a:gridCol w="2279081">
                  <a:extLst>
                    <a:ext uri="{9D8B030D-6E8A-4147-A177-3AD203B41FA5}">
                      <a16:colId xmlns:a16="http://schemas.microsoft.com/office/drawing/2014/main" val="1578758983"/>
                    </a:ext>
                  </a:extLst>
                </a:gridCol>
              </a:tblGrid>
              <a:tr h="370840">
                <a:tc>
                  <a:txBody>
                    <a:bodyPr/>
                    <a:lstStyle/>
                    <a:p>
                      <a:r>
                        <a:rPr lang="en-US" dirty="0"/>
                        <a:t>Percept Sequence</a:t>
                      </a:r>
                    </a:p>
                  </a:txBody>
                  <a:tcPr/>
                </a:tc>
                <a:tc>
                  <a:txBody>
                    <a:bodyPr/>
                    <a:lstStyle/>
                    <a:p>
                      <a:r>
                        <a:rPr lang="en-US" dirty="0"/>
                        <a:t>Action</a:t>
                      </a:r>
                    </a:p>
                  </a:txBody>
                  <a:tcPr/>
                </a:tc>
                <a:extLst>
                  <a:ext uri="{0D108BD9-81ED-4DB2-BD59-A6C34878D82A}">
                    <a16:rowId xmlns:a16="http://schemas.microsoft.com/office/drawing/2014/main" val="4270073512"/>
                  </a:ext>
                </a:extLst>
              </a:tr>
              <a:tr h="370840">
                <a:tc>
                  <a:txBody>
                    <a:bodyPr/>
                    <a:lstStyle/>
                    <a:p>
                      <a:r>
                        <a:rPr lang="en-US" dirty="0"/>
                        <a:t>[A, Clean],[A, Clean][A, Clean]</a:t>
                      </a:r>
                    </a:p>
                  </a:txBody>
                  <a:tcPr/>
                </a:tc>
                <a:tc>
                  <a:txBody>
                    <a:bodyPr/>
                    <a:lstStyle/>
                    <a:p>
                      <a:r>
                        <a:rPr lang="en-US" dirty="0"/>
                        <a:t>Right</a:t>
                      </a:r>
                    </a:p>
                  </a:txBody>
                  <a:tcPr/>
                </a:tc>
                <a:extLst>
                  <a:ext uri="{0D108BD9-81ED-4DB2-BD59-A6C34878D82A}">
                    <a16:rowId xmlns:a16="http://schemas.microsoft.com/office/drawing/2014/main" val="2067187399"/>
                  </a:ext>
                </a:extLst>
              </a:tr>
              <a:tr h="370840">
                <a:tc>
                  <a:txBody>
                    <a:bodyPr/>
                    <a:lstStyle/>
                    <a:p>
                      <a:r>
                        <a:rPr lang="en-US" dirty="0"/>
                        <a:t>[A, Clean],[A, Clean][A, Dirty]</a:t>
                      </a:r>
                    </a:p>
                  </a:txBody>
                  <a:tcPr/>
                </a:tc>
                <a:tc>
                  <a:txBody>
                    <a:bodyPr/>
                    <a:lstStyle/>
                    <a:p>
                      <a:r>
                        <a:rPr lang="en-US" dirty="0"/>
                        <a:t>Suck</a:t>
                      </a:r>
                    </a:p>
                  </a:txBody>
                  <a:tcPr/>
                </a:tc>
                <a:extLst>
                  <a:ext uri="{0D108BD9-81ED-4DB2-BD59-A6C34878D82A}">
                    <a16:rowId xmlns:a16="http://schemas.microsoft.com/office/drawing/2014/main" val="1588710507"/>
                  </a:ext>
                </a:extLst>
              </a:tr>
              <a:tr h="370840">
                <a:tc>
                  <a:txBody>
                    <a:bodyPr/>
                    <a:lstStyle/>
                    <a:p>
                      <a:r>
                        <a:rPr lang="en-US" dirty="0"/>
                        <a:t>[A, Clean],[A, Clean],[A, Clean],[A, Dirty]</a:t>
                      </a:r>
                    </a:p>
                  </a:txBody>
                  <a:tcPr/>
                </a:tc>
                <a:tc>
                  <a:txBody>
                    <a:bodyPr/>
                    <a:lstStyle/>
                    <a:p>
                      <a:r>
                        <a:rPr lang="en-US" dirty="0"/>
                        <a:t>Suck</a:t>
                      </a:r>
                    </a:p>
                  </a:txBody>
                  <a:tcPr/>
                </a:tc>
                <a:extLst>
                  <a:ext uri="{0D108BD9-81ED-4DB2-BD59-A6C34878D82A}">
                    <a16:rowId xmlns:a16="http://schemas.microsoft.com/office/drawing/2014/main" val="2708230353"/>
                  </a:ext>
                </a:extLst>
              </a:tr>
            </a:tbl>
          </a:graphicData>
        </a:graphic>
      </p:graphicFrame>
    </p:spTree>
    <p:extLst>
      <p:ext uri="{BB962C8B-B14F-4D97-AF65-F5344CB8AC3E}">
        <p14:creationId xmlns:p14="http://schemas.microsoft.com/office/powerpoint/2010/main" val="42753036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23672</TotalTime>
  <Words>5983</Words>
  <Application>Microsoft Macintosh PowerPoint</Application>
  <PresentationFormat>Widescreen</PresentationFormat>
  <Paragraphs>707</Paragraphs>
  <Slides>43</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Calibri</vt:lpstr>
      <vt:lpstr>Consolas</vt:lpstr>
      <vt:lpstr>Garamond</vt:lpstr>
      <vt:lpstr>Linux Libertine</vt:lpstr>
      <vt:lpstr>Sagona Book</vt:lpstr>
      <vt:lpstr>Sagona ExtraLight</vt:lpstr>
      <vt:lpstr>SavonVTI</vt:lpstr>
      <vt:lpstr>Introduction to AI, Spring 2023  Agents and Environments</vt:lpstr>
      <vt:lpstr>Introducing Agents</vt:lpstr>
      <vt:lpstr>Introducing Agents</vt:lpstr>
      <vt:lpstr>Introducing Agents</vt:lpstr>
      <vt:lpstr>Introducing Microworlds</vt:lpstr>
      <vt:lpstr>Vacuum World</vt:lpstr>
      <vt:lpstr>Percept</vt:lpstr>
      <vt:lpstr>From Perception to Action</vt:lpstr>
      <vt:lpstr>From Perception to Action</vt:lpstr>
      <vt:lpstr>From Perception to Action</vt:lpstr>
      <vt:lpstr>Vacuum Agent Function</vt:lpstr>
      <vt:lpstr>Vacuum Agent Function</vt:lpstr>
      <vt:lpstr>Vacuum Agent Function</vt:lpstr>
      <vt:lpstr>Performance Measures</vt:lpstr>
      <vt:lpstr>Performance Measures for Vacuum World</vt:lpstr>
      <vt:lpstr>Performance Measures for Vacuum World</vt:lpstr>
      <vt:lpstr>Rationality</vt:lpstr>
      <vt:lpstr>The Definition of a Rational Agent</vt:lpstr>
      <vt:lpstr>The Definition of a Rational Agent</vt:lpstr>
      <vt:lpstr>Omniscience</vt:lpstr>
      <vt:lpstr>Omniscience</vt:lpstr>
      <vt:lpstr>Information, Learning, and Autonomy</vt:lpstr>
      <vt:lpstr>Information, Learning, and Autonomy</vt:lpstr>
      <vt:lpstr>Information, Learning, and Autonomy</vt:lpstr>
      <vt:lpstr>Environments</vt:lpstr>
      <vt:lpstr>Environment Properties</vt:lpstr>
      <vt:lpstr>Environment Properties: Fully vs. Partially Observable</vt:lpstr>
      <vt:lpstr>Environment Properties: Single vs. Multi-Agent</vt:lpstr>
      <vt:lpstr>Environment Properties: Deterministic vs. Uncertain</vt:lpstr>
      <vt:lpstr>Environment Properties: Episodic vs. Sequential</vt:lpstr>
      <vt:lpstr>Environment Properties: Static vs. Dynamic</vt:lpstr>
      <vt:lpstr>Environment Properties: Discrete vs. Continuous</vt:lpstr>
      <vt:lpstr>Environment Properties: Known vs. Unknown</vt:lpstr>
      <vt:lpstr>Environments</vt:lpstr>
      <vt:lpstr>The “Easy” Environments</vt:lpstr>
      <vt:lpstr>The “Hard” Environments</vt:lpstr>
      <vt:lpstr>Guess the Characteristics: Vacuum World</vt:lpstr>
      <vt:lpstr>Guess the Characteristics: Crossword Puzzle</vt:lpstr>
      <vt:lpstr>Guess the Characteristics: Chess</vt:lpstr>
      <vt:lpstr>Guess the Characteristics: Speed Chess</vt:lpstr>
      <vt:lpstr>Guess the Characteristics: Poker</vt:lpstr>
      <vt:lpstr>Guess the Characteristics: Taxi Driving</vt:lpstr>
      <vt:lpstr>Solving Real World Problems with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195</cp:revision>
  <dcterms:created xsi:type="dcterms:W3CDTF">2020-01-13T18:17:54Z</dcterms:created>
  <dcterms:modified xsi:type="dcterms:W3CDTF">2023-01-25T16:49:36Z</dcterms:modified>
</cp:coreProperties>
</file>